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85" r:id="rId2"/>
    <p:sldId id="586" r:id="rId3"/>
    <p:sldId id="440" r:id="rId4"/>
    <p:sldId id="441" r:id="rId5"/>
    <p:sldId id="562" r:id="rId6"/>
    <p:sldId id="563" r:id="rId7"/>
    <p:sldId id="564" r:id="rId8"/>
    <p:sldId id="565" r:id="rId9"/>
    <p:sldId id="566" r:id="rId10"/>
    <p:sldId id="567" r:id="rId11"/>
    <p:sldId id="583" r:id="rId12"/>
    <p:sldId id="569" r:id="rId13"/>
    <p:sldId id="570" r:id="rId14"/>
    <p:sldId id="571" r:id="rId15"/>
    <p:sldId id="572" r:id="rId16"/>
    <p:sldId id="573" r:id="rId17"/>
    <p:sldId id="574" r:id="rId18"/>
    <p:sldId id="587" r:id="rId19"/>
    <p:sldId id="554" r:id="rId20"/>
    <p:sldId id="53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30A0"/>
    <a:srgbClr val="00B0F0"/>
    <a:srgbClr val="92D05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>
        <p:scale>
          <a:sx n="100" d="100"/>
          <a:sy n="100" d="100"/>
        </p:scale>
        <p:origin x="2394" y="14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0DC2-1DAE-3C1A-C9CA-36FC18EEF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2F3123-8C8C-9AB0-C400-0C804235F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56B13C-FC97-12A3-C22F-AE7ABA17B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0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5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4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618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7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4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5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EE84C57-C604-4FCA-A0E3-E2B0C1583C8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96E8944-3317-492C-A1F0-1A711B2BF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60644-36BF-E1FF-199F-E434C676D0E9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abric&#10;&#10;Description automatically generated">
            <a:extLst>
              <a:ext uri="{FF2B5EF4-FFF2-40B4-BE49-F238E27FC236}">
                <a16:creationId xmlns:a16="http://schemas.microsoft.com/office/drawing/2014/main" id="{F8D263A7-DAB1-C1AC-9B00-0219C7D7903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1562" cy="6858004"/>
          </a:xfrm>
          <a:prstGeom prst="rect">
            <a:avLst/>
          </a:prstGeom>
        </p:spPr>
      </p:pic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32A6109-47CB-F3FD-7A5C-64895C4424B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40438" y="0"/>
            <a:ext cx="751562" cy="6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0.png"/><Relationship Id="rId13" Type="http://schemas.openxmlformats.org/officeDocument/2006/relationships/image" Target="../media/image3360.png"/><Relationship Id="rId3" Type="http://schemas.openxmlformats.org/officeDocument/2006/relationships/image" Target="../media/image3260.png"/><Relationship Id="rId7" Type="http://schemas.openxmlformats.org/officeDocument/2006/relationships/image" Target="../media/image3300.png"/><Relationship Id="rId12" Type="http://schemas.openxmlformats.org/officeDocument/2006/relationships/image" Target="../media/image3350.png"/><Relationship Id="rId2" Type="http://schemas.openxmlformats.org/officeDocument/2006/relationships/image" Target="../media/image3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0.png"/><Relationship Id="rId11" Type="http://schemas.openxmlformats.org/officeDocument/2006/relationships/image" Target="../media/image3340.png"/><Relationship Id="rId5" Type="http://schemas.openxmlformats.org/officeDocument/2006/relationships/image" Target="../media/image3280.png"/><Relationship Id="rId15" Type="http://schemas.openxmlformats.org/officeDocument/2006/relationships/image" Target="../media/image186.png"/><Relationship Id="rId10" Type="http://schemas.openxmlformats.org/officeDocument/2006/relationships/image" Target="../media/image3330.png"/><Relationship Id="rId4" Type="http://schemas.openxmlformats.org/officeDocument/2006/relationships/image" Target="../media/image3270.png"/><Relationship Id="rId9" Type="http://schemas.openxmlformats.org/officeDocument/2006/relationships/image" Target="../media/image3320.png"/><Relationship Id="rId14" Type="http://schemas.openxmlformats.org/officeDocument/2006/relationships/image" Target="../media/image33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6.png"/><Relationship Id="rId7" Type="http://schemas.openxmlformats.org/officeDocument/2006/relationships/image" Target="../media/image188.png"/><Relationship Id="rId12" Type="http://schemas.openxmlformats.org/officeDocument/2006/relationships/image" Target="../media/image8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339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microsoft.com/office/2017/06/relationships/model3d" Target="../media/model3d1.glb"/><Relationship Id="rId7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1.png"/><Relationship Id="rId5" Type="http://schemas.openxmlformats.org/officeDocument/2006/relationships/image" Target="../media/image41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1.png"/><Relationship Id="rId13" Type="http://schemas.openxmlformats.org/officeDocument/2006/relationships/image" Target="../media/image4291.png"/><Relationship Id="rId3" Type="http://schemas.openxmlformats.org/officeDocument/2006/relationships/image" Target="../media/image107.png"/><Relationship Id="rId7" Type="http://schemas.openxmlformats.org/officeDocument/2006/relationships/image" Target="../media/image4231.png"/><Relationship Id="rId12" Type="http://schemas.openxmlformats.org/officeDocument/2006/relationships/image" Target="../media/image428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1.png"/><Relationship Id="rId11" Type="http://schemas.openxmlformats.org/officeDocument/2006/relationships/image" Target="../media/image4271.png"/><Relationship Id="rId5" Type="http://schemas.openxmlformats.org/officeDocument/2006/relationships/image" Target="../media/image108.png"/><Relationship Id="rId10" Type="http://schemas.openxmlformats.org/officeDocument/2006/relationships/image" Target="../media/image4260.png"/><Relationship Id="rId4" Type="http://schemas.openxmlformats.org/officeDocument/2006/relationships/image" Target="../media/image4191.png"/><Relationship Id="rId9" Type="http://schemas.openxmlformats.org/officeDocument/2006/relationships/image" Target="../media/image4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1.png"/><Relationship Id="rId3" Type="http://schemas.openxmlformats.org/officeDocument/2006/relationships/image" Target="../media/image4321.png"/><Relationship Id="rId7" Type="http://schemas.openxmlformats.org/officeDocument/2006/relationships/image" Target="../media/image4361.png"/><Relationship Id="rId2" Type="http://schemas.openxmlformats.org/officeDocument/2006/relationships/image" Target="../media/image4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4341.png"/><Relationship Id="rId4" Type="http://schemas.openxmlformats.org/officeDocument/2006/relationships/image" Target="../media/image4331.png"/><Relationship Id="rId9" Type="http://schemas.openxmlformats.org/officeDocument/2006/relationships/image" Target="../media/image43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6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3" Type="http://schemas.openxmlformats.org/officeDocument/2006/relationships/image" Target="../media/image2900.png"/><Relationship Id="rId7" Type="http://schemas.openxmlformats.org/officeDocument/2006/relationships/image" Target="../media/image29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0.png"/><Relationship Id="rId5" Type="http://schemas.openxmlformats.org/officeDocument/2006/relationships/image" Target="../media/image2920.png"/><Relationship Id="rId4" Type="http://schemas.openxmlformats.org/officeDocument/2006/relationships/image" Target="../media/image2910.png"/><Relationship Id="rId9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0.png"/><Relationship Id="rId7" Type="http://schemas.openxmlformats.org/officeDocument/2006/relationships/image" Target="../media/image302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5" Type="http://schemas.openxmlformats.org/officeDocument/2006/relationships/image" Target="../media/image3000.png"/><Relationship Id="rId4" Type="http://schemas.openxmlformats.org/officeDocument/2006/relationships/image" Target="../media/image299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78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0.png"/><Relationship Id="rId13" Type="http://schemas.openxmlformats.org/officeDocument/2006/relationships/image" Target="../media/image185.png"/><Relationship Id="rId3" Type="http://schemas.microsoft.com/office/2017/06/relationships/model3d" Target="../media/model3d1.glb"/><Relationship Id="rId7" Type="http://schemas.openxmlformats.org/officeDocument/2006/relationships/image" Target="../media/image3190.png"/><Relationship Id="rId12" Type="http://schemas.openxmlformats.org/officeDocument/2006/relationships/image" Target="../media/image324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0.png"/><Relationship Id="rId11" Type="http://schemas.openxmlformats.org/officeDocument/2006/relationships/image" Target="../media/image3230.png"/><Relationship Id="rId5" Type="http://schemas.openxmlformats.org/officeDocument/2006/relationships/image" Target="../media/image3170.png"/><Relationship Id="rId10" Type="http://schemas.openxmlformats.org/officeDocument/2006/relationships/image" Target="../media/image3220.png"/><Relationship Id="rId4" Type="http://schemas.openxmlformats.org/officeDocument/2006/relationships/image" Target="../media/image5.png"/><Relationship Id="rId9" Type="http://schemas.openxmlformats.org/officeDocument/2006/relationships/image" Target="../media/image3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Однорідні Координати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9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3701-29DC-17FF-9E40-300D679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7879-674A-2D0F-1A1A-1F6E25427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054919" cy="2048500"/>
          </a:xfrm>
        </p:spPr>
        <p:txBody>
          <a:bodyPr>
            <a:normAutofit lnSpcReduction="10000"/>
          </a:bodyPr>
          <a:lstStyle/>
          <a:p>
            <a:r>
              <a:rPr lang="uk-UA" dirty="0">
                <a:latin typeface="YouTube Sans"/>
              </a:rPr>
              <a:t>Ми далі будемо приймати точки тільки між </a:t>
            </a:r>
            <a:r>
              <a:rPr lang="en-US" dirty="0">
                <a:latin typeface="YouTube Sans"/>
              </a:rPr>
              <a:t>[-1,1]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Перетворення між простором </a:t>
            </a:r>
            <a:r>
              <a:rPr lang="en-US" dirty="0">
                <a:latin typeface="YouTube Sans"/>
              </a:rPr>
              <a:t>NDC </a:t>
            </a:r>
            <a:r>
              <a:rPr lang="uk-UA" dirty="0">
                <a:latin typeface="YouTube Sans"/>
              </a:rPr>
              <a:t>і пікселями є простіше в цей спосіб</a:t>
            </a:r>
          </a:p>
          <a:p>
            <a:r>
              <a:rPr lang="uk-UA" dirty="0">
                <a:latin typeface="YouTube Sans"/>
              </a:rPr>
              <a:t>Ми перетворимо лівий прямокутник до правого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щоб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проблему розширення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8AD93-D8A6-37E3-79F4-EAB34BA2E476}"/>
              </a:ext>
            </a:extLst>
          </p:cNvPr>
          <p:cNvSpPr/>
          <p:nvPr/>
        </p:nvSpPr>
        <p:spPr>
          <a:xfrm>
            <a:off x="6096000" y="2067764"/>
            <a:ext cx="1608940" cy="11519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9D730-7F44-F4EC-6DC9-02C32E5A9063}"/>
                  </a:ext>
                </a:extLst>
              </p:cNvPr>
              <p:cNvSpPr txBox="1"/>
              <p:nvPr/>
            </p:nvSpPr>
            <p:spPr>
              <a:xfrm>
                <a:off x="6708284" y="3657116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9D730-7F44-F4EC-6DC9-02C32E5A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284" y="3657116"/>
                <a:ext cx="365485" cy="276999"/>
              </a:xfrm>
              <a:prstGeom prst="rect">
                <a:avLst/>
              </a:prstGeom>
              <a:blipFill>
                <a:blip r:embed="rId2"/>
                <a:stretch>
                  <a:fillRect l="-1667" r="-1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BB851-8ACC-D494-C7B0-97354E041F27}"/>
                  </a:ext>
                </a:extLst>
              </p:cNvPr>
              <p:cNvSpPr txBox="1"/>
              <p:nvPr/>
            </p:nvSpPr>
            <p:spPr>
              <a:xfrm>
                <a:off x="5330174" y="2496185"/>
                <a:ext cx="479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BB851-8ACC-D494-C7B0-97354E04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74" y="2496185"/>
                <a:ext cx="479555" cy="276999"/>
              </a:xfrm>
              <a:prstGeom prst="rect">
                <a:avLst/>
              </a:prstGeom>
              <a:blipFill>
                <a:blip r:embed="rId3"/>
                <a:stretch>
                  <a:fillRect r="-506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94AB2-9494-B4F2-FD1A-9CB204F302B0}"/>
                  </a:ext>
                </a:extLst>
              </p:cNvPr>
              <p:cNvSpPr txBox="1"/>
              <p:nvPr/>
            </p:nvSpPr>
            <p:spPr>
              <a:xfrm>
                <a:off x="6792963" y="1387524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94AB2-9494-B4F2-FD1A-9CB204F30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63" y="1387524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78A384-E5A2-80B8-E919-D551D9E452F1}"/>
                  </a:ext>
                </a:extLst>
              </p:cNvPr>
              <p:cNvSpPr txBox="1"/>
              <p:nvPr/>
            </p:nvSpPr>
            <p:spPr>
              <a:xfrm>
                <a:off x="7987214" y="2496186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78A384-E5A2-80B8-E919-D551D9E4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14" y="2496186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31250" r="-5312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E9DC95-5141-9832-EB28-09789040A6A1}"/>
              </a:ext>
            </a:extLst>
          </p:cNvPr>
          <p:cNvCxnSpPr>
            <a:cxnSpLocks/>
          </p:cNvCxnSpPr>
          <p:nvPr/>
        </p:nvCxnSpPr>
        <p:spPr>
          <a:xfrm>
            <a:off x="6887102" y="1675877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BEA934-008F-3870-A885-F4EAE06C19FE}"/>
              </a:ext>
            </a:extLst>
          </p:cNvPr>
          <p:cNvCxnSpPr>
            <a:cxnSpLocks/>
          </p:cNvCxnSpPr>
          <p:nvPr/>
        </p:nvCxnSpPr>
        <p:spPr>
          <a:xfrm flipH="1">
            <a:off x="5813859" y="2643715"/>
            <a:ext cx="21375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7F1AE-422D-1E32-FDC0-FA7905A81FD9}"/>
              </a:ext>
            </a:extLst>
          </p:cNvPr>
          <p:cNvSpPr/>
          <p:nvPr/>
        </p:nvSpPr>
        <p:spPr>
          <a:xfrm>
            <a:off x="9309537" y="2067764"/>
            <a:ext cx="1425757" cy="11519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F16C1-57A9-E44D-45B0-8AAFAD8BFAFC}"/>
                  </a:ext>
                </a:extLst>
              </p:cNvPr>
              <p:cNvSpPr txBox="1"/>
              <p:nvPr/>
            </p:nvSpPr>
            <p:spPr>
              <a:xfrm>
                <a:off x="9855612" y="3657116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F16C1-57A9-E44D-45B0-8AAFAD8B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12" y="3657116"/>
                <a:ext cx="365485" cy="276999"/>
              </a:xfrm>
              <a:prstGeom prst="rect">
                <a:avLst/>
              </a:prstGeom>
              <a:blipFill>
                <a:blip r:embed="rId6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4A0FC-C160-4BD7-8DD6-2210CCBF5C7C}"/>
                  </a:ext>
                </a:extLst>
              </p:cNvPr>
              <p:cNvSpPr txBox="1"/>
              <p:nvPr/>
            </p:nvSpPr>
            <p:spPr>
              <a:xfrm>
                <a:off x="8601514" y="2496185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4A0FC-C160-4BD7-8DD6-2210CCBF5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514" y="2496185"/>
                <a:ext cx="365485" cy="276999"/>
              </a:xfrm>
              <a:prstGeom prst="rect">
                <a:avLst/>
              </a:prstGeom>
              <a:blipFill>
                <a:blip r:embed="rId7"/>
                <a:stretch>
                  <a:fillRect l="-1667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5022B7-A5BD-2FCC-FB9F-E88A730902B7}"/>
                  </a:ext>
                </a:extLst>
              </p:cNvPr>
              <p:cNvSpPr txBox="1"/>
              <p:nvPr/>
            </p:nvSpPr>
            <p:spPr>
              <a:xfrm>
                <a:off x="9940291" y="1387524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5022B7-A5BD-2FCC-FB9F-E88A7309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91" y="1387524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05DD4F-A09F-C57D-B357-C64AB736627C}"/>
              </a:ext>
            </a:extLst>
          </p:cNvPr>
          <p:cNvSpPr txBox="1"/>
          <p:nvPr/>
        </p:nvSpPr>
        <p:spPr>
          <a:xfrm>
            <a:off x="11134542" y="2496186"/>
            <a:ext cx="1923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0" dirty="0"/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02DB6-327E-2D7E-5E1D-E8FB425398A6}"/>
              </a:ext>
            </a:extLst>
          </p:cNvPr>
          <p:cNvCxnSpPr>
            <a:cxnSpLocks/>
          </p:cNvCxnSpPr>
          <p:nvPr/>
        </p:nvCxnSpPr>
        <p:spPr>
          <a:xfrm>
            <a:off x="10034430" y="1675877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C01B90-20E7-0E25-2D29-174A5D30C9D0}"/>
              </a:ext>
            </a:extLst>
          </p:cNvPr>
          <p:cNvCxnSpPr>
            <a:cxnSpLocks/>
          </p:cNvCxnSpPr>
          <p:nvPr/>
        </p:nvCxnSpPr>
        <p:spPr>
          <a:xfrm flipH="1">
            <a:off x="8961187" y="2643715"/>
            <a:ext cx="21375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E73BAE-2FDB-93BD-D34B-9EEA4221E3AB}"/>
                  </a:ext>
                </a:extLst>
              </p:cNvPr>
              <p:cNvSpPr txBox="1"/>
              <p:nvPr/>
            </p:nvSpPr>
            <p:spPr>
              <a:xfrm>
                <a:off x="8192957" y="2345749"/>
                <a:ext cx="5047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E73BAE-2FDB-93BD-D34B-9EEA4221E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957" y="2345749"/>
                <a:ext cx="5047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744C17-2036-6217-2FD1-F824FFC72C71}"/>
                  </a:ext>
                </a:extLst>
              </p:cNvPr>
              <p:cNvSpPr txBox="1"/>
              <p:nvPr/>
            </p:nvSpPr>
            <p:spPr>
              <a:xfrm>
                <a:off x="5451047" y="3945808"/>
                <a:ext cx="1289905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744C17-2036-6217-2FD1-F824FFC72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047" y="3945808"/>
                <a:ext cx="1289905" cy="574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5E7B57-78D8-6AC1-8D1B-C9B55F57C4CB}"/>
                  </a:ext>
                </a:extLst>
              </p:cNvPr>
              <p:cNvSpPr txBox="1"/>
              <p:nvPr/>
            </p:nvSpPr>
            <p:spPr>
              <a:xfrm>
                <a:off x="6985323" y="4054748"/>
                <a:ext cx="1968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→[−1,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5E7B57-78D8-6AC1-8D1B-C9B55F57C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323" y="4054748"/>
                <a:ext cx="1968679" cy="276999"/>
              </a:xfrm>
              <a:prstGeom prst="rect">
                <a:avLst/>
              </a:prstGeom>
              <a:blipFill>
                <a:blip r:embed="rId11"/>
                <a:stretch>
                  <a:fillRect r="-3406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820989-77E0-4C6E-DD91-04FA169EEED7}"/>
                  </a:ext>
                </a:extLst>
              </p:cNvPr>
              <p:cNvSpPr txBox="1"/>
              <p:nvPr/>
            </p:nvSpPr>
            <p:spPr>
              <a:xfrm>
                <a:off x="9127569" y="3995885"/>
                <a:ext cx="812722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820989-77E0-4C6E-DD91-04FA169E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69" y="3995885"/>
                <a:ext cx="812722" cy="4743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2B4919-D295-5D25-BDE2-BF149317DDDD}"/>
                  </a:ext>
                </a:extLst>
              </p:cNvPr>
              <p:cNvSpPr txBox="1"/>
              <p:nvPr/>
            </p:nvSpPr>
            <p:spPr>
              <a:xfrm>
                <a:off x="5451047" y="4934681"/>
                <a:ext cx="2088392" cy="1292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2B4919-D295-5D25-BDE2-BF149317D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047" y="4934681"/>
                <a:ext cx="2088392" cy="12927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F3EB4C-2BEB-3C12-9A8F-B67B70F84C15}"/>
                  </a:ext>
                </a:extLst>
              </p:cNvPr>
              <p:cNvSpPr txBox="1"/>
              <p:nvPr/>
            </p:nvSpPr>
            <p:spPr>
              <a:xfrm>
                <a:off x="7539439" y="5070840"/>
                <a:ext cx="98244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F3EB4C-2BEB-3C12-9A8F-B67B70F8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439" y="5070840"/>
                <a:ext cx="982448" cy="10204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3963118-2E74-990E-FACA-4B7CB1B81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9894" y="3877300"/>
                <a:ext cx="3725764" cy="10573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Це перетворення можна закодувати як множення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з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𝑎𝑟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3963118-2E74-990E-FACA-4B7CB1B81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94" y="3877300"/>
                <a:ext cx="3725764" cy="1057381"/>
              </a:xfrm>
              <a:prstGeom prst="rect">
                <a:avLst/>
              </a:prstGeom>
              <a:blipFill>
                <a:blip r:embed="rId15"/>
                <a:stretch>
                  <a:fillRect l="-327"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1EB11F0-7885-D6F7-929A-02A060EB2949}"/>
              </a:ext>
            </a:extLst>
          </p:cNvPr>
          <p:cNvSpPr txBox="1">
            <a:spLocks/>
          </p:cNvSpPr>
          <p:nvPr/>
        </p:nvSpPr>
        <p:spPr>
          <a:xfrm>
            <a:off x="1309894" y="5189754"/>
            <a:ext cx="3725764" cy="1377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Ми додамо це перетворення до перспективної матриці та провіримо чи ми отримуємо правильний результат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795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A496-2EB5-2006-7838-92F4B554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4821-F36A-2D13-58AB-C0579A38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93603" cy="1501629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Гри ще хочуть контролювати </a:t>
            </a:r>
            <a:r>
              <a:rPr lang="uk-UA" b="1" dirty="0">
                <a:latin typeface="YouTube Sans"/>
              </a:rPr>
              <a:t>поле зору</a:t>
            </a:r>
            <a:r>
              <a:rPr lang="en-US" b="1" dirty="0">
                <a:latin typeface="YouTube Sans"/>
              </a:rPr>
              <a:t>/field of view</a:t>
            </a:r>
            <a:r>
              <a:rPr lang="uk-UA" b="1" dirty="0">
                <a:latin typeface="YouTube Sans"/>
              </a:rPr>
              <a:t> </a:t>
            </a:r>
            <a:r>
              <a:rPr lang="en-US" dirty="0">
                <a:latin typeface="YouTube Sans"/>
              </a:rPr>
              <a:t>(FOV) </a:t>
            </a:r>
            <a:r>
              <a:rPr lang="uk-UA" dirty="0">
                <a:latin typeface="YouTube Sans"/>
              </a:rPr>
              <a:t>камери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Широкий кут для сцен навколишнього середовища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Вузький кут при погляді в телескоп</a:t>
            </a:r>
            <a:endParaRPr lang="en-US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8DBAA-1706-A3CA-42CE-3BD5A656CB40}"/>
              </a:ext>
            </a:extLst>
          </p:cNvPr>
          <p:cNvSpPr/>
          <p:nvPr/>
        </p:nvSpPr>
        <p:spPr>
          <a:xfrm>
            <a:off x="10209832" y="2810646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469E1023-7DEE-5EA9-F876-7DF2151E94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55475" y="2549071"/>
              <a:ext cx="976300" cy="6024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469E1023-7DEE-5EA9-F876-7DF2151E9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5475" y="254907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48BA6C0-CF87-5494-CFA3-3ECD8E29F408}"/>
              </a:ext>
            </a:extLst>
          </p:cNvPr>
          <p:cNvSpPr/>
          <p:nvPr/>
        </p:nvSpPr>
        <p:spPr>
          <a:xfrm rot="16200000">
            <a:off x="6887242" y="1972714"/>
            <a:ext cx="1531917" cy="1870364"/>
          </a:xfrm>
          <a:prstGeom prst="triangle">
            <a:avLst>
              <a:gd name="adj" fmla="val 5013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037BB-2B41-079F-0E65-1AFEE17E48E3}"/>
              </a:ext>
            </a:extLst>
          </p:cNvPr>
          <p:cNvSpPr/>
          <p:nvPr/>
        </p:nvSpPr>
        <p:spPr>
          <a:xfrm>
            <a:off x="8488266" y="2810646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12FB41B-530C-6B9E-3BBF-9DA2BA1278F8}"/>
              </a:ext>
            </a:extLst>
          </p:cNvPr>
          <p:cNvSpPr/>
          <p:nvPr/>
        </p:nvSpPr>
        <p:spPr>
          <a:xfrm>
            <a:off x="7246644" y="2670376"/>
            <a:ext cx="190986" cy="503850"/>
          </a:xfrm>
          <a:prstGeom prst="arc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6C1E529-945F-2624-7A0B-B24DFE1D0401}"/>
              </a:ext>
            </a:extLst>
          </p:cNvPr>
          <p:cNvSpPr/>
          <p:nvPr/>
        </p:nvSpPr>
        <p:spPr>
          <a:xfrm>
            <a:off x="7120129" y="2670376"/>
            <a:ext cx="317500" cy="481113"/>
          </a:xfrm>
          <a:prstGeom prst="arc">
            <a:avLst>
              <a:gd name="adj1" fmla="val 20632924"/>
              <a:gd name="adj2" fmla="val 4817595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9280D-EF9E-DB5A-5292-AF165C1EF6F3}"/>
                  </a:ext>
                </a:extLst>
              </p:cNvPr>
              <p:cNvSpPr txBox="1"/>
              <p:nvPr/>
            </p:nvSpPr>
            <p:spPr>
              <a:xfrm>
                <a:off x="7779080" y="2471709"/>
                <a:ext cx="221246" cy="405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9280D-EF9E-DB5A-5292-AF165C1EF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080" y="2471709"/>
                <a:ext cx="221246" cy="405176"/>
              </a:xfrm>
              <a:prstGeom prst="rect">
                <a:avLst/>
              </a:prstGeom>
              <a:blipFill>
                <a:blip r:embed="rId4"/>
                <a:stretch>
                  <a:fillRect l="-2778" t="-14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E31D9C-4A04-0C7C-26BA-9EBC718D5F70}"/>
                  </a:ext>
                </a:extLst>
              </p:cNvPr>
              <p:cNvSpPr txBox="1"/>
              <p:nvPr/>
            </p:nvSpPr>
            <p:spPr>
              <a:xfrm>
                <a:off x="8193086" y="2906998"/>
                <a:ext cx="2044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E31D9C-4A04-0C7C-26BA-9EBC718D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086" y="2906998"/>
                <a:ext cx="204480" cy="276999"/>
              </a:xfrm>
              <a:prstGeom prst="rect">
                <a:avLst/>
              </a:prstGeom>
              <a:blipFill>
                <a:blip r:embed="rId5"/>
                <a:stretch>
                  <a:fillRect l="-26471" r="-205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43930-40E6-352B-2E39-D0D6727A93B0}"/>
                  </a:ext>
                </a:extLst>
              </p:cNvPr>
              <p:cNvSpPr txBox="1"/>
              <p:nvPr/>
            </p:nvSpPr>
            <p:spPr>
              <a:xfrm>
                <a:off x="8603807" y="230191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43930-40E6-352B-2E39-D0D6727A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807" y="2301914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46F19A4-F179-B767-DD55-CCA11A4DBD0E}"/>
              </a:ext>
            </a:extLst>
          </p:cNvPr>
          <p:cNvSpPr/>
          <p:nvPr/>
        </p:nvSpPr>
        <p:spPr>
          <a:xfrm>
            <a:off x="6317673" y="2248816"/>
            <a:ext cx="1212665" cy="12647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5C53F-E846-1782-47BB-E89B77DDEFE8}"/>
                  </a:ext>
                </a:extLst>
              </p:cNvPr>
              <p:cNvSpPr txBox="1"/>
              <p:nvPr/>
            </p:nvSpPr>
            <p:spPr>
              <a:xfrm>
                <a:off x="6388685" y="1331008"/>
                <a:ext cx="1063728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FFFFFF"/>
                    </a:solidFill>
                    <a:latin typeface="YouTube Sans"/>
                  </a:rPr>
                  <a:t>Поле зору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rgbClr val="FFFFFF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5C53F-E846-1782-47BB-E89B77DD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85" y="1331008"/>
                <a:ext cx="1063728" cy="646331"/>
              </a:xfrm>
              <a:prstGeom prst="rect">
                <a:avLst/>
              </a:prstGeom>
              <a:blipFill>
                <a:blip r:embed="rId7"/>
                <a:stretch>
                  <a:fillRect l="-45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8DC742-E23C-F63B-9E91-4C68FC81B0BB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6920549" y="1977339"/>
            <a:ext cx="3457" cy="2714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C9129E-70CE-3D77-9E69-04AB32725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3330429"/>
                <a:ext cx="4800822" cy="2939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Ми масштабуємо відстань площини монітора на основі кута нашого поля зору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Замість того, щоби бути на відстанні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вона тепер буде на відстанні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отже нам потрібно скорегувати поділ перспективи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C9129E-70CE-3D77-9E69-04AB32725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330429"/>
                <a:ext cx="4800822" cy="2939742"/>
              </a:xfrm>
              <a:prstGeom prst="rect">
                <a:avLst/>
              </a:prstGeom>
              <a:blipFill>
                <a:blip r:embed="rId8"/>
                <a:stretch>
                  <a:fillRect l="-254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F8F4DC7-5D51-657A-5636-EA687AA43639}"/>
              </a:ext>
            </a:extLst>
          </p:cNvPr>
          <p:cNvSpPr/>
          <p:nvPr/>
        </p:nvSpPr>
        <p:spPr>
          <a:xfrm rot="16200000">
            <a:off x="7060927" y="1103961"/>
            <a:ext cx="2895352" cy="3610098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2B60C4-68A7-9709-55C4-90B0C5E104A9}"/>
              </a:ext>
            </a:extLst>
          </p:cNvPr>
          <p:cNvCxnSpPr>
            <a:cxnSpLocks/>
            <a:stCxn id="21" idx="0"/>
            <a:endCxn id="21" idx="3"/>
          </p:cNvCxnSpPr>
          <p:nvPr/>
        </p:nvCxnSpPr>
        <p:spPr>
          <a:xfrm>
            <a:off x="6703554" y="2909010"/>
            <a:ext cx="36100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875379-4EDA-5881-94E8-3FE5D51CCC51}"/>
                  </a:ext>
                </a:extLst>
              </p:cNvPr>
              <p:cNvSpPr txBox="1"/>
              <p:nvPr/>
            </p:nvSpPr>
            <p:spPr>
              <a:xfrm>
                <a:off x="6511514" y="4300098"/>
                <a:ext cx="700833" cy="536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875379-4EDA-5881-94E8-3FE5D51C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14" y="4300098"/>
                <a:ext cx="700833" cy="536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BE7566B-C872-87DF-1EFB-5D4BAD64E45B}"/>
              </a:ext>
            </a:extLst>
          </p:cNvPr>
          <p:cNvSpPr/>
          <p:nvPr/>
        </p:nvSpPr>
        <p:spPr>
          <a:xfrm>
            <a:off x="10095694" y="2815143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F3E96A6-509C-F207-587C-0378AD87C5FB}"/>
              </a:ext>
            </a:extLst>
          </p:cNvPr>
          <p:cNvSpPr/>
          <p:nvPr/>
        </p:nvSpPr>
        <p:spPr>
          <a:xfrm rot="16200000">
            <a:off x="7692480" y="1160205"/>
            <a:ext cx="1531918" cy="3495382"/>
          </a:xfrm>
          <a:prstGeom prst="triangle">
            <a:avLst>
              <a:gd name="adj" fmla="val 5013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E55176-2292-D654-4B4F-3741E4D15FE6}"/>
                  </a:ext>
                </a:extLst>
              </p:cNvPr>
              <p:cNvSpPr txBox="1"/>
              <p:nvPr/>
            </p:nvSpPr>
            <p:spPr>
              <a:xfrm>
                <a:off x="10001217" y="2420384"/>
                <a:ext cx="2049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E55176-2292-D654-4B4F-3741E4D1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17" y="2420384"/>
                <a:ext cx="204913" cy="276999"/>
              </a:xfrm>
              <a:prstGeom prst="rect">
                <a:avLst/>
              </a:prstGeom>
              <a:blipFill>
                <a:blip r:embed="rId10"/>
                <a:stretch>
                  <a:fillRect l="-24242" r="-212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A7BD43E-F02F-60C9-6D42-9ACBA2AEC62F}"/>
              </a:ext>
            </a:extLst>
          </p:cNvPr>
          <p:cNvSpPr/>
          <p:nvPr/>
        </p:nvSpPr>
        <p:spPr>
          <a:xfrm>
            <a:off x="7663744" y="2815142"/>
            <a:ext cx="100116" cy="185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764986A-0F66-A560-B041-594CFDEAAD9E}"/>
              </a:ext>
            </a:extLst>
          </p:cNvPr>
          <p:cNvSpPr/>
          <p:nvPr/>
        </p:nvSpPr>
        <p:spPr>
          <a:xfrm rot="16200000">
            <a:off x="6473197" y="2379488"/>
            <a:ext cx="1531918" cy="1056815"/>
          </a:xfrm>
          <a:prstGeom prst="triangle">
            <a:avLst>
              <a:gd name="adj" fmla="val 5013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771EA-1F4A-573C-6BEF-3EDCA4C806A1}"/>
                  </a:ext>
                </a:extLst>
              </p:cNvPr>
              <p:cNvSpPr txBox="1"/>
              <p:nvPr/>
            </p:nvSpPr>
            <p:spPr>
              <a:xfrm>
                <a:off x="7759310" y="2458396"/>
                <a:ext cx="2049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771EA-1F4A-573C-6BEF-3EDCA4C8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10" y="2458396"/>
                <a:ext cx="204913" cy="276999"/>
              </a:xfrm>
              <a:prstGeom prst="rect">
                <a:avLst/>
              </a:prstGeom>
              <a:blipFill>
                <a:blip r:embed="rId11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02ED33-6B52-191B-B72D-9FC35FE46493}"/>
                  </a:ext>
                </a:extLst>
              </p:cNvPr>
              <p:cNvSpPr txBox="1"/>
              <p:nvPr/>
            </p:nvSpPr>
            <p:spPr>
              <a:xfrm>
                <a:off x="6545821" y="4952376"/>
                <a:ext cx="81201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02ED33-6B52-191B-B72D-9FC35FE46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21" y="4952376"/>
                <a:ext cx="812017" cy="5241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444C45B-0F59-7093-D065-0D6E9F8ACD7C}"/>
              </a:ext>
            </a:extLst>
          </p:cNvPr>
          <p:cNvSpPr/>
          <p:nvPr/>
        </p:nvSpPr>
        <p:spPr>
          <a:xfrm>
            <a:off x="6951669" y="4891543"/>
            <a:ext cx="485960" cy="34796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0A9347-0C2B-9B52-DFCC-D340C5AE10EA}"/>
                  </a:ext>
                </a:extLst>
              </p:cNvPr>
              <p:cNvSpPr txBox="1"/>
              <p:nvPr/>
            </p:nvSpPr>
            <p:spPr>
              <a:xfrm>
                <a:off x="6546444" y="5512310"/>
                <a:ext cx="82484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0A9347-0C2B-9B52-DFCC-D340C5AE1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44" y="5512310"/>
                <a:ext cx="824841" cy="524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41D5AE-7577-A739-FB9E-35B27116DD4C}"/>
                  </a:ext>
                </a:extLst>
              </p:cNvPr>
              <p:cNvSpPr txBox="1"/>
              <p:nvPr/>
            </p:nvSpPr>
            <p:spPr>
              <a:xfrm>
                <a:off x="7698769" y="4716625"/>
                <a:ext cx="2152574" cy="923330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саме обчислення працює для 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у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координата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41D5AE-7577-A739-FB9E-35B27116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769" y="4716625"/>
                <a:ext cx="2152574" cy="923330"/>
              </a:xfrm>
              <a:prstGeom prst="rect">
                <a:avLst/>
              </a:prstGeom>
              <a:blipFill>
                <a:blip r:embed="rId14"/>
                <a:stretch>
                  <a:fillRect l="-2550" t="-3974" r="-368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1D702A1-FE01-90C3-9464-1CC138D314D1}"/>
              </a:ext>
            </a:extLst>
          </p:cNvPr>
          <p:cNvSpPr/>
          <p:nvPr/>
        </p:nvSpPr>
        <p:spPr>
          <a:xfrm>
            <a:off x="8488266" y="2066544"/>
            <a:ext cx="188903" cy="1822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B3ED97-2574-BD67-A2C5-6EF543296F7E}"/>
              </a:ext>
            </a:extLst>
          </p:cNvPr>
          <p:cNvSpPr/>
          <p:nvPr/>
        </p:nvSpPr>
        <p:spPr>
          <a:xfrm>
            <a:off x="10215496" y="1358978"/>
            <a:ext cx="188903" cy="18226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E66D99-F589-71AD-8F14-0B7275D8A675}"/>
              </a:ext>
            </a:extLst>
          </p:cNvPr>
          <p:cNvSpPr/>
          <p:nvPr/>
        </p:nvSpPr>
        <p:spPr>
          <a:xfrm>
            <a:off x="6465248" y="4300098"/>
            <a:ext cx="345526" cy="59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BF108C-03A9-4C7B-94D8-E06EA4BA899D}"/>
              </a:ext>
            </a:extLst>
          </p:cNvPr>
          <p:cNvSpPr/>
          <p:nvPr/>
        </p:nvSpPr>
        <p:spPr>
          <a:xfrm>
            <a:off x="6935204" y="4299597"/>
            <a:ext cx="345526" cy="5914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4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1" animBg="1"/>
      <p:bldP spid="11" grpId="0" animBg="1"/>
      <p:bldP spid="12" grpId="0"/>
      <p:bldP spid="12" grpId="1"/>
      <p:bldP spid="12" grpId="2"/>
      <p:bldP spid="13" grpId="0"/>
      <p:bldP spid="14" grpId="0"/>
      <p:bldP spid="14" grpId="1"/>
      <p:bldP spid="14" grpId="2"/>
      <p:bldP spid="15" grpId="0" animBg="1"/>
      <p:bldP spid="15" grpId="1" animBg="1"/>
      <p:bldP spid="16" grpId="0" animBg="1"/>
      <p:bldP spid="16" grpId="1" animBg="1"/>
      <p:bldP spid="34" grpId="0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/>
      <p:bldP spid="31" grpId="0" animBg="1"/>
      <p:bldP spid="32" grpId="0"/>
      <p:bldP spid="3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2B74-E49C-FC48-A04D-04A2FAF9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50B79-3E0E-7CC8-1F66-7C417EA923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081528" cy="132228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Все що тепер треба зробити, є розвязати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щоби знати скільки додатково помножити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850B79-3E0E-7CC8-1F66-7C417EA92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081528" cy="1322289"/>
              </a:xfrm>
              <a:blipFill>
                <a:blip r:embed="rId2"/>
                <a:stretch>
                  <a:fillRect l="-39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A9022AB-5B6F-3347-3F9E-D14E41C490A9}"/>
              </a:ext>
            </a:extLst>
          </p:cNvPr>
          <p:cNvSpPr/>
          <p:nvPr/>
        </p:nvSpPr>
        <p:spPr>
          <a:xfrm>
            <a:off x="7235733" y="1773577"/>
            <a:ext cx="2388906" cy="1325562"/>
          </a:xfrm>
          <a:prstGeom prst="triangle">
            <a:avLst>
              <a:gd name="adj" fmla="val 10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B5BE4-8E93-263D-B9D3-83EFF55802B5}"/>
              </a:ext>
            </a:extLst>
          </p:cNvPr>
          <p:cNvSpPr/>
          <p:nvPr/>
        </p:nvSpPr>
        <p:spPr>
          <a:xfrm>
            <a:off x="9529637" y="3014959"/>
            <a:ext cx="95002" cy="833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5617740-53AF-BD6A-4F13-D7BAB4C63718}"/>
              </a:ext>
            </a:extLst>
          </p:cNvPr>
          <p:cNvSpPr/>
          <p:nvPr/>
        </p:nvSpPr>
        <p:spPr>
          <a:xfrm>
            <a:off x="7524192" y="2874689"/>
            <a:ext cx="245094" cy="558800"/>
          </a:xfrm>
          <a:prstGeom prst="arc">
            <a:avLst>
              <a:gd name="adj1" fmla="val 16200000"/>
              <a:gd name="adj2" fmla="val 20304240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7C7ED-7D8A-4B51-F2F6-E982D7EE8A87}"/>
                  </a:ext>
                </a:extLst>
              </p:cNvPr>
              <p:cNvSpPr txBox="1"/>
              <p:nvPr/>
            </p:nvSpPr>
            <p:spPr>
              <a:xfrm>
                <a:off x="7995327" y="2672101"/>
                <a:ext cx="221246" cy="405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7C7ED-7D8A-4B51-F2F6-E982D7EE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327" y="2672101"/>
                <a:ext cx="221246" cy="405176"/>
              </a:xfrm>
              <a:prstGeom prst="rect">
                <a:avLst/>
              </a:prstGeom>
              <a:blipFill>
                <a:blip r:embed="rId3"/>
                <a:stretch>
                  <a:fillRect l="-5556" t="-14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F8A8E-EEC0-8CBB-A945-B8A115B0ACD9}"/>
                  </a:ext>
                </a:extLst>
              </p:cNvPr>
              <p:cNvSpPr txBox="1"/>
              <p:nvPr/>
            </p:nvSpPr>
            <p:spPr>
              <a:xfrm>
                <a:off x="8492482" y="3163121"/>
                <a:ext cx="204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F8A8E-EEC0-8CBB-A945-B8A115B0A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482" y="3163121"/>
                <a:ext cx="204480" cy="276999"/>
              </a:xfrm>
              <a:prstGeom prst="rect">
                <a:avLst/>
              </a:prstGeom>
              <a:blipFill>
                <a:blip r:embed="rId4"/>
                <a:stretch>
                  <a:fillRect l="-26471" r="-205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336FE-E11F-7593-EC17-F0F4A627597C}"/>
                  </a:ext>
                </a:extLst>
              </p:cNvPr>
              <p:cNvSpPr txBox="1"/>
              <p:nvPr/>
            </p:nvSpPr>
            <p:spPr>
              <a:xfrm>
                <a:off x="9698173" y="229785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336FE-E11F-7593-EC17-F0F4A6275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73" y="2297858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E56CC7-6212-7573-E112-7AA16EDE08E7}"/>
                  </a:ext>
                </a:extLst>
              </p:cNvPr>
              <p:cNvSpPr txBox="1"/>
              <p:nvPr/>
            </p:nvSpPr>
            <p:spPr>
              <a:xfrm>
                <a:off x="4710248" y="1952507"/>
                <a:ext cx="126470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E56CC7-6212-7573-E112-7AA16EDE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248" y="1952507"/>
                <a:ext cx="126470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00AAF-BBEB-5FC4-1D47-9D5519B5D4EB}"/>
                  </a:ext>
                </a:extLst>
              </p:cNvPr>
              <p:cNvSpPr txBox="1"/>
              <p:nvPr/>
            </p:nvSpPr>
            <p:spPr>
              <a:xfrm>
                <a:off x="4710248" y="2672101"/>
                <a:ext cx="1492523" cy="791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00AAF-BBEB-5FC4-1D47-9D5519B5D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248" y="2672101"/>
                <a:ext cx="1492523" cy="7911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2A5412-0CCB-5141-77D0-232B7A2AC6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3151773"/>
                <a:ext cx="3001370" cy="2545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Знаючи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можемо додати перетворення поля зору </a:t>
                </a:r>
                <a:r>
                  <a:rPr lang="en-US" dirty="0">
                    <a:latin typeface="YouTube Sans"/>
                  </a:rPr>
                  <a:t>(FOV)</a:t>
                </a:r>
                <a:r>
                  <a:rPr lang="uk-UA" dirty="0">
                    <a:latin typeface="YouTube Sans"/>
                  </a:rPr>
                  <a:t> до матриці, помноживши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на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B2A5412-0CCB-5141-77D0-232B7A2AC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151773"/>
                <a:ext cx="3001370" cy="2545179"/>
              </a:xfrm>
              <a:prstGeom prst="rect">
                <a:avLst/>
              </a:prstGeom>
              <a:blipFill>
                <a:blip r:embed="rId8"/>
                <a:stretch>
                  <a:fillRect l="-407" t="-1675" r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E8957-CF5D-BD53-2071-A3E50B5DDAF4}"/>
                  </a:ext>
                </a:extLst>
              </p:cNvPr>
              <p:cNvSpPr txBox="1"/>
              <p:nvPr/>
            </p:nvSpPr>
            <p:spPr>
              <a:xfrm>
                <a:off x="4588316" y="3782926"/>
                <a:ext cx="3656962" cy="2123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𝑡𝑎𝑛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E8957-CF5D-BD53-2071-A3E50B5D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16" y="3782926"/>
                <a:ext cx="3656962" cy="21237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30B376-1B36-8175-4216-E18126986EDF}"/>
                  </a:ext>
                </a:extLst>
              </p:cNvPr>
              <p:cNvSpPr txBox="1"/>
              <p:nvPr/>
            </p:nvSpPr>
            <p:spPr>
              <a:xfrm>
                <a:off x="8252200" y="3853874"/>
                <a:ext cx="1642244" cy="198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30B376-1B36-8175-4216-E18126986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200" y="3853874"/>
                <a:ext cx="1642244" cy="19818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1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1315-D26C-70D5-9CBB-A2EE2181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2067D5-6D32-DB27-D5F6-E643206A9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4212260" cy="466343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Останню річ що нам требра обчислити 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координат, якого вживаємо у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Буферизації, а тепер після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нормалізації</a:t>
                </a:r>
                <a:r>
                  <a:rPr lang="en-US" dirty="0">
                    <a:latin typeface="YouTube Sans"/>
                  </a:rPr>
                  <a:t>” </a:t>
                </a:r>
                <a:r>
                  <a:rPr lang="uk-UA" dirty="0">
                    <a:latin typeface="YouTube Sans"/>
                  </a:rPr>
                  <a:t>прирівнюється до 1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також додаємо площини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en-US" b="1" dirty="0">
                    <a:latin typeface="YouTube Sans"/>
                  </a:rPr>
                  <a:t>Near/</a:t>
                </a:r>
                <a:r>
                  <a:rPr lang="uk-UA" b="1" dirty="0">
                    <a:latin typeface="YouTube Sans"/>
                  </a:rPr>
                  <a:t>Близько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en-US" b="1" dirty="0">
                    <a:latin typeface="YouTube Sans"/>
                  </a:rPr>
                  <a:t>Far/</a:t>
                </a:r>
                <a:r>
                  <a:rPr lang="uk-UA" b="1" dirty="0">
                    <a:latin typeface="YouTube Sans"/>
                  </a:rPr>
                  <a:t>Далеко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для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координата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Це дозволяє не малювати об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єкти які є за близько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далеко від камери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відобразимо наші значення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до діапазону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[0,1] </m:t>
                    </m:r>
                  </m:oMath>
                </a14:m>
                <a:r>
                  <a:rPr lang="uk-UA" dirty="0">
                    <a:latin typeface="YouTube Sans"/>
                  </a:rPr>
                  <a:t>щоби менший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означав що ми ближчі до камери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2067D5-6D32-DB27-D5F6-E643206A9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4212260" cy="4663439"/>
              </a:xfrm>
              <a:blipFill>
                <a:blip r:embed="rId2"/>
                <a:stretch>
                  <a:fillRect l="-289" t="-915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DDAB8BFE-FA29-1644-CA83-3A32334E56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55475" y="2549071"/>
              <a:ext cx="976300" cy="6024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DDAB8BFE-FA29-1644-CA83-3A32334E5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475" y="2549071"/>
                <a:ext cx="976300" cy="60241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24BD024-DF35-A304-07B8-236C2D8BD131}"/>
              </a:ext>
            </a:extLst>
          </p:cNvPr>
          <p:cNvSpPr/>
          <p:nvPr/>
        </p:nvSpPr>
        <p:spPr>
          <a:xfrm rot="16200000">
            <a:off x="6790797" y="1374091"/>
            <a:ext cx="2895352" cy="3069838"/>
          </a:xfrm>
          <a:prstGeom prst="triangl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830153-60CC-4812-957A-12B11EB0C0B4}"/>
              </a:ext>
            </a:extLst>
          </p:cNvPr>
          <p:cNvCxnSpPr>
            <a:cxnSpLocks/>
            <a:stCxn id="19" idx="0"/>
            <a:endCxn id="19" idx="3"/>
          </p:cNvCxnSpPr>
          <p:nvPr/>
        </p:nvCxnSpPr>
        <p:spPr>
          <a:xfrm>
            <a:off x="6703554" y="2909010"/>
            <a:ext cx="306983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397C7A-E0C4-29D7-3350-2D9F77989B6A}"/>
              </a:ext>
            </a:extLst>
          </p:cNvPr>
          <p:cNvSpPr/>
          <p:nvPr/>
        </p:nvSpPr>
        <p:spPr>
          <a:xfrm>
            <a:off x="8870868" y="2392878"/>
            <a:ext cx="385948" cy="3265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D247A7FE-E8B4-57AB-C6F2-0E8577BD911A}"/>
              </a:ext>
            </a:extLst>
          </p:cNvPr>
          <p:cNvSpPr/>
          <p:nvPr/>
        </p:nvSpPr>
        <p:spPr>
          <a:xfrm>
            <a:off x="8933213" y="3206338"/>
            <a:ext cx="647205" cy="74265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8B2FF-C4F7-6056-A5A2-948AD0F41D37}"/>
              </a:ext>
            </a:extLst>
          </p:cNvPr>
          <p:cNvSpPr/>
          <p:nvPr/>
        </p:nvSpPr>
        <p:spPr>
          <a:xfrm>
            <a:off x="7053943" y="2214748"/>
            <a:ext cx="522514" cy="50470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409E01-E222-A51A-6577-822614AED5BA}"/>
              </a:ext>
            </a:extLst>
          </p:cNvPr>
          <p:cNvSpPr/>
          <p:nvPr/>
        </p:nvSpPr>
        <p:spPr>
          <a:xfrm>
            <a:off x="9993085" y="2101931"/>
            <a:ext cx="647206" cy="581891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13A5C6-81E6-2774-D6A4-00557203DB9D}"/>
                  </a:ext>
                </a:extLst>
              </p:cNvPr>
              <p:cNvSpPr txBox="1"/>
              <p:nvPr/>
            </p:nvSpPr>
            <p:spPr>
              <a:xfrm>
                <a:off x="7315200" y="3866077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𝑁𝑒𝑎𝑟𝑍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13A5C6-81E6-2774-D6A4-00557203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866077"/>
                <a:ext cx="725391" cy="276999"/>
              </a:xfrm>
              <a:prstGeom prst="rect">
                <a:avLst/>
              </a:prstGeom>
              <a:blipFill>
                <a:blip r:embed="rId5"/>
                <a:stretch>
                  <a:fillRect l="-5882" r="-58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16BEFA-6A7C-5056-850E-4F59E26F577F}"/>
                  </a:ext>
                </a:extLst>
              </p:cNvPr>
              <p:cNvSpPr txBox="1"/>
              <p:nvPr/>
            </p:nvSpPr>
            <p:spPr>
              <a:xfrm>
                <a:off x="9481228" y="4439626"/>
                <a:ext cx="584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𝐹𝑎𝑟𝑍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16BEFA-6A7C-5056-850E-4F59E26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28" y="4439626"/>
                <a:ext cx="584327" cy="276999"/>
              </a:xfrm>
              <a:prstGeom prst="rect">
                <a:avLst/>
              </a:prstGeom>
              <a:blipFill>
                <a:blip r:embed="rId6"/>
                <a:stretch>
                  <a:fillRect l="-7292" r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E0051F62-CAB6-0C2D-A8E9-0097A4CEF719}"/>
              </a:ext>
            </a:extLst>
          </p:cNvPr>
          <p:cNvSpPr/>
          <p:nvPr/>
        </p:nvSpPr>
        <p:spPr>
          <a:xfrm>
            <a:off x="9874332" y="1982181"/>
            <a:ext cx="884711" cy="87238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319302-5018-7F67-9B03-988089E72C85}"/>
                  </a:ext>
                </a:extLst>
              </p:cNvPr>
              <p:cNvSpPr txBox="1"/>
              <p:nvPr/>
            </p:nvSpPr>
            <p:spPr>
              <a:xfrm>
                <a:off x="5488446" y="4268974"/>
                <a:ext cx="1519943" cy="120032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За площиною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𝑁𝑒𝑎𝑟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не будемо малювати її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319302-5018-7F67-9B03-988089E7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446" y="4268974"/>
                <a:ext cx="1519943" cy="1200329"/>
              </a:xfrm>
              <a:prstGeom prst="rect">
                <a:avLst/>
              </a:prstGeom>
              <a:blipFill>
                <a:blip r:embed="rId7"/>
                <a:stretch>
                  <a:fillRect l="-3200" t="-2538" r="-320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E4AFA8-BEAA-1AB4-F346-09FDA511D4EB}"/>
                  </a:ext>
                </a:extLst>
              </p:cNvPr>
              <p:cNvSpPr txBox="1"/>
              <p:nvPr/>
            </p:nvSpPr>
            <p:spPr>
              <a:xfrm>
                <a:off x="7185567" y="4374045"/>
                <a:ext cx="1710047" cy="120032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Попереду площини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𝐹𝑎𝑟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не будемо її малювати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E4AFA8-BEAA-1AB4-F346-09FDA511D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567" y="4374045"/>
                <a:ext cx="1710047" cy="1200329"/>
              </a:xfrm>
              <a:prstGeom prst="rect">
                <a:avLst/>
              </a:prstGeom>
              <a:blipFill>
                <a:blip r:embed="rId8"/>
                <a:stretch>
                  <a:fillRect l="-3214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B0A6B-5668-723E-6A41-B76B3437ADFD}"/>
              </a:ext>
            </a:extLst>
          </p:cNvPr>
          <p:cNvCxnSpPr>
            <a:endCxn id="30" idx="0"/>
          </p:cNvCxnSpPr>
          <p:nvPr/>
        </p:nvCxnSpPr>
        <p:spPr>
          <a:xfrm>
            <a:off x="7670739" y="1982181"/>
            <a:ext cx="7157" cy="18838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8713B40-7B9C-BDA5-6C09-74040A6EAEAC}"/>
              </a:ext>
            </a:extLst>
          </p:cNvPr>
          <p:cNvSpPr/>
          <p:nvPr/>
        </p:nvSpPr>
        <p:spPr>
          <a:xfrm>
            <a:off x="6863938" y="2036618"/>
            <a:ext cx="884711" cy="8723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F10451-F8DB-8AF1-C289-7694574C7096}"/>
              </a:ext>
            </a:extLst>
          </p:cNvPr>
          <p:cNvCxnSpPr>
            <a:cxnSpLocks/>
          </p:cNvCxnSpPr>
          <p:nvPr/>
        </p:nvCxnSpPr>
        <p:spPr>
          <a:xfrm>
            <a:off x="9780548" y="1173224"/>
            <a:ext cx="0" cy="33463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A488B42-0C86-8562-A529-456C5125926C}"/>
              </a:ext>
            </a:extLst>
          </p:cNvPr>
          <p:cNvSpPr txBox="1"/>
          <p:nvPr/>
        </p:nvSpPr>
        <p:spPr>
          <a:xfrm>
            <a:off x="7973062" y="5657314"/>
            <a:ext cx="1901270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Усередині обидвох площин, малюємо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D3335F-9FD6-D1CA-BA69-B96E2888A854}"/>
              </a:ext>
            </a:extLst>
          </p:cNvPr>
          <p:cNvSpPr/>
          <p:nvPr/>
        </p:nvSpPr>
        <p:spPr>
          <a:xfrm>
            <a:off x="8779555" y="3040872"/>
            <a:ext cx="979521" cy="11022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7596-C292-98A9-886B-8B2E960E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541148-0865-C190-9A11-25AAB7586846}"/>
                  </a:ext>
                </a:extLst>
              </p:cNvPr>
              <p:cNvSpPr txBox="1"/>
              <p:nvPr/>
            </p:nvSpPr>
            <p:spPr>
              <a:xfrm>
                <a:off x="2001814" y="2193028"/>
                <a:ext cx="1932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541148-0865-C190-9A11-25AAB758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14" y="2193028"/>
                <a:ext cx="1932452" cy="276999"/>
              </a:xfrm>
              <a:prstGeom prst="rect">
                <a:avLst/>
              </a:prstGeom>
              <a:blipFill>
                <a:blip r:embed="rId2"/>
                <a:stretch>
                  <a:fillRect l="-946" r="-3785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39D67F-6E08-FBDC-0B9C-8FB7B57095FD}"/>
                  </a:ext>
                </a:extLst>
              </p:cNvPr>
              <p:cNvSpPr txBox="1"/>
              <p:nvPr/>
            </p:nvSpPr>
            <p:spPr>
              <a:xfrm>
                <a:off x="4234377" y="2193028"/>
                <a:ext cx="925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39D67F-6E08-FBDC-0B9C-8FB7B570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77" y="2193028"/>
                <a:ext cx="925830" cy="276999"/>
              </a:xfrm>
              <a:prstGeom prst="rect">
                <a:avLst/>
              </a:prstGeom>
              <a:blipFill>
                <a:blip r:embed="rId3"/>
                <a:stretch>
                  <a:fillRect l="-2649" r="-8609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346AD9-10D8-9520-A8A8-99753F4134A7}"/>
                  </a:ext>
                </a:extLst>
              </p:cNvPr>
              <p:cNvSpPr txBox="1"/>
              <p:nvPr/>
            </p:nvSpPr>
            <p:spPr>
              <a:xfrm>
                <a:off x="2001814" y="2680394"/>
                <a:ext cx="324960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346AD9-10D8-9520-A8A8-99753F413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14" y="2680394"/>
                <a:ext cx="3249608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B501C7B-FF9A-8A4A-6F83-3C3C7C7A5C6B}"/>
              </a:ext>
            </a:extLst>
          </p:cNvPr>
          <p:cNvSpPr/>
          <p:nvPr/>
        </p:nvSpPr>
        <p:spPr>
          <a:xfrm>
            <a:off x="3803904" y="2737220"/>
            <a:ext cx="130362" cy="45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2DA6A2-EE57-C597-AEB0-BAB781B8FB0C}"/>
              </a:ext>
            </a:extLst>
          </p:cNvPr>
          <p:cNvSpPr/>
          <p:nvPr/>
        </p:nvSpPr>
        <p:spPr>
          <a:xfrm>
            <a:off x="5389132" y="3249932"/>
            <a:ext cx="184068" cy="516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2E6FC-208F-6D78-A28F-5464B5AAB73B}"/>
              </a:ext>
            </a:extLst>
          </p:cNvPr>
          <p:cNvSpPr/>
          <p:nvPr/>
        </p:nvSpPr>
        <p:spPr>
          <a:xfrm>
            <a:off x="2117480" y="2696272"/>
            <a:ext cx="1254125" cy="494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8F785F-FE57-378E-D13A-F5F005ED0866}"/>
              </a:ext>
            </a:extLst>
          </p:cNvPr>
          <p:cNvSpPr/>
          <p:nvPr/>
        </p:nvSpPr>
        <p:spPr>
          <a:xfrm>
            <a:off x="2785467" y="3206663"/>
            <a:ext cx="611579" cy="2671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C5897A-00AC-59B1-2291-0133075A64B7}"/>
              </a:ext>
            </a:extLst>
          </p:cNvPr>
          <p:cNvSpPr/>
          <p:nvPr/>
        </p:nvSpPr>
        <p:spPr>
          <a:xfrm>
            <a:off x="4364052" y="3223821"/>
            <a:ext cx="761683" cy="2671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A2D685-B45E-1D7A-CAA5-937199305E20}"/>
                  </a:ext>
                </a:extLst>
              </p:cNvPr>
              <p:cNvSpPr txBox="1"/>
              <p:nvPr/>
            </p:nvSpPr>
            <p:spPr>
              <a:xfrm>
                <a:off x="6296504" y="2737220"/>
                <a:ext cx="3459387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Наш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координат після множення з матрицею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A2D685-B45E-1D7A-CAA5-937199305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504" y="2737220"/>
                <a:ext cx="3459387" cy="646331"/>
              </a:xfrm>
              <a:prstGeom prst="rect">
                <a:avLst/>
              </a:prstGeom>
              <a:blipFill>
                <a:blip r:embed="rId5"/>
                <a:stretch>
                  <a:fillRect l="-158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69E8D6-D570-65FC-947F-4DE77E2A4E1E}"/>
                  </a:ext>
                </a:extLst>
              </p:cNvPr>
              <p:cNvSpPr txBox="1"/>
              <p:nvPr/>
            </p:nvSpPr>
            <p:spPr>
              <a:xfrm>
                <a:off x="2371487" y="4327794"/>
                <a:ext cx="125412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69E8D6-D570-65FC-947F-4DE77E2A4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87" y="4327794"/>
                <a:ext cx="1254125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EADD35-649F-430D-6CA6-099CB1B34E76}"/>
                  </a:ext>
                </a:extLst>
              </p:cNvPr>
              <p:cNvSpPr txBox="1"/>
              <p:nvPr/>
            </p:nvSpPr>
            <p:spPr>
              <a:xfrm>
                <a:off x="3625612" y="4332621"/>
                <a:ext cx="88370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EADD35-649F-430D-6CA6-099CB1B34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12" y="4332621"/>
                <a:ext cx="883703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DFFB7E-E82A-1BCA-DDE8-AD4CC2FA44FD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471110" y="3491015"/>
            <a:ext cx="1273784" cy="8338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C8457F-DECD-212E-5CAF-47D61654E6D2}"/>
                  </a:ext>
                </a:extLst>
              </p:cNvPr>
              <p:cNvSpPr txBox="1"/>
              <p:nvPr/>
            </p:nvSpPr>
            <p:spPr>
              <a:xfrm>
                <a:off x="6294234" y="3508220"/>
                <a:ext cx="3461657" cy="646331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Наш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координат після ділення з 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координатом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C8457F-DECD-212E-5CAF-47D61654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234" y="3508220"/>
                <a:ext cx="3461657" cy="646331"/>
              </a:xfrm>
              <a:prstGeom prst="rect">
                <a:avLst/>
              </a:prstGeom>
              <a:blipFill>
                <a:blip r:embed="rId8"/>
                <a:stretch>
                  <a:fillRect l="-1587" t="-4673" r="-176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07E05D1-3B6A-CFA3-8303-7B34DD5257B3}"/>
              </a:ext>
            </a:extLst>
          </p:cNvPr>
          <p:cNvSpPr/>
          <p:nvPr/>
        </p:nvSpPr>
        <p:spPr>
          <a:xfrm>
            <a:off x="4645664" y="2693641"/>
            <a:ext cx="198461" cy="45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26" grpId="0" animBg="1"/>
      <p:bldP spid="27" grpId="0" animBg="1"/>
      <p:bldP spid="28" grpId="0"/>
      <p:bldP spid="29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B4B9-AECA-151B-940D-1FE93DC2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64AD4-BD8E-60A4-FAC7-F61AF48323E4}"/>
                  </a:ext>
                </a:extLst>
              </p:cNvPr>
              <p:cNvSpPr txBox="1"/>
              <p:nvPr/>
            </p:nvSpPr>
            <p:spPr>
              <a:xfrm>
                <a:off x="2859175" y="2036226"/>
                <a:ext cx="1932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64AD4-BD8E-60A4-FAC7-F61AF483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75" y="2036226"/>
                <a:ext cx="1932452" cy="276999"/>
              </a:xfrm>
              <a:prstGeom prst="rect">
                <a:avLst/>
              </a:prstGeom>
              <a:blipFill>
                <a:blip r:embed="rId2"/>
                <a:stretch>
                  <a:fillRect l="-946" r="-378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FB318-6073-3247-E2E3-AFE01D44BAB4}"/>
                  </a:ext>
                </a:extLst>
              </p:cNvPr>
              <p:cNvSpPr txBox="1"/>
              <p:nvPr/>
            </p:nvSpPr>
            <p:spPr>
              <a:xfrm>
                <a:off x="1773180" y="2069932"/>
                <a:ext cx="925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FB318-6073-3247-E2E3-AFE01D44B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80" y="2069932"/>
                <a:ext cx="925830" cy="276999"/>
              </a:xfrm>
              <a:prstGeom prst="rect">
                <a:avLst/>
              </a:prstGeom>
              <a:blipFill>
                <a:blip r:embed="rId3"/>
                <a:stretch>
                  <a:fillRect l="-2632" r="-7895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3CF3D0-2E03-533A-B2F0-EC3DAE29043B}"/>
                  </a:ext>
                </a:extLst>
              </p:cNvPr>
              <p:cNvSpPr txBox="1"/>
              <p:nvPr/>
            </p:nvSpPr>
            <p:spPr>
              <a:xfrm>
                <a:off x="4968008" y="1916744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3CF3D0-2E03-533A-B2F0-EC3DAE29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8" y="1916744"/>
                <a:ext cx="1140184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21902-E09C-4200-6980-974F5BA0F6BD}"/>
                  </a:ext>
                </a:extLst>
              </p:cNvPr>
              <p:cNvSpPr txBox="1"/>
              <p:nvPr/>
            </p:nvSpPr>
            <p:spPr>
              <a:xfrm>
                <a:off x="6863938" y="1916744"/>
                <a:ext cx="4511920" cy="646331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Коли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хочемо щоб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𝑁𝑒𝑎𝑟𝑍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хочемо щоб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𝐹𝑎𝑟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21902-E09C-4200-6980-974F5BA0F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38" y="1916744"/>
                <a:ext cx="4511920" cy="646331"/>
              </a:xfrm>
              <a:prstGeom prst="rect">
                <a:avLst/>
              </a:prstGeom>
              <a:blipFill>
                <a:blip r:embed="rId5"/>
                <a:stretch>
                  <a:fillRect l="-1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F5BB5CF-3FA7-FA13-7643-D6CE463E5DF2}"/>
              </a:ext>
            </a:extLst>
          </p:cNvPr>
          <p:cNvSpPr/>
          <p:nvPr/>
        </p:nvSpPr>
        <p:spPr>
          <a:xfrm>
            <a:off x="3402352" y="2036226"/>
            <a:ext cx="1288473" cy="3206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23888-3D9F-070A-54F8-7FA40FD27CE3}"/>
              </a:ext>
            </a:extLst>
          </p:cNvPr>
          <p:cNvSpPr/>
          <p:nvPr/>
        </p:nvSpPr>
        <p:spPr>
          <a:xfrm>
            <a:off x="2228815" y="2036192"/>
            <a:ext cx="381424" cy="3543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C974C-A588-21F2-5FB4-E89885C0D7E5}"/>
                  </a:ext>
                </a:extLst>
              </p:cNvPr>
              <p:cNvSpPr txBox="1"/>
              <p:nvPr/>
            </p:nvSpPr>
            <p:spPr>
              <a:xfrm>
                <a:off x="1261872" y="2793539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C974C-A588-21F2-5FB4-E89885C0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93539"/>
                <a:ext cx="1140184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AB7C3B-6E0C-1CE3-14BB-AE934FF07612}"/>
                  </a:ext>
                </a:extLst>
              </p:cNvPr>
              <p:cNvSpPr txBox="1"/>
              <p:nvPr/>
            </p:nvSpPr>
            <p:spPr>
              <a:xfrm>
                <a:off x="2449285" y="2793538"/>
                <a:ext cx="1843325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AB7C3B-6E0C-1CE3-14BB-AE934FF07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85" y="2793538"/>
                <a:ext cx="1843325" cy="51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E3E07-60C5-680E-57E9-3BF42BFB361A}"/>
                  </a:ext>
                </a:extLst>
              </p:cNvPr>
              <p:cNvSpPr txBox="1"/>
              <p:nvPr/>
            </p:nvSpPr>
            <p:spPr>
              <a:xfrm>
                <a:off x="4968008" y="2788497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E3E07-60C5-680E-57E9-3BF42BFB3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8" y="2788497"/>
                <a:ext cx="1140184" cy="51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F3B48-C301-5E66-FD89-92BB924646A7}"/>
                  </a:ext>
                </a:extLst>
              </p:cNvPr>
              <p:cNvSpPr txBox="1"/>
              <p:nvPr/>
            </p:nvSpPr>
            <p:spPr>
              <a:xfrm>
                <a:off x="6155421" y="2788496"/>
                <a:ext cx="1702261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F3B48-C301-5E66-FD89-92BB92464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421" y="2788496"/>
                <a:ext cx="1702261" cy="51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B236B3-DCA7-3FBA-DA9C-37DCFAEE9D6F}"/>
                  </a:ext>
                </a:extLst>
              </p:cNvPr>
              <p:cNvSpPr txBox="1"/>
              <p:nvPr/>
            </p:nvSpPr>
            <p:spPr>
              <a:xfrm>
                <a:off x="2801200" y="3474762"/>
                <a:ext cx="134799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B236B3-DCA7-3FBA-DA9C-37DCFAEE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00" y="3474762"/>
                <a:ext cx="1347998" cy="518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05D884-AD4A-B2D0-9DB6-28D091CC6551}"/>
                  </a:ext>
                </a:extLst>
              </p:cNvPr>
              <p:cNvSpPr txBox="1"/>
              <p:nvPr/>
            </p:nvSpPr>
            <p:spPr>
              <a:xfrm>
                <a:off x="2801200" y="4168524"/>
                <a:ext cx="138647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05D884-AD4A-B2D0-9DB6-28D091CC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00" y="4168524"/>
                <a:ext cx="1386470" cy="518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D068B-FBA8-A8F3-5CE9-7196E5F04E6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046589" y="2356860"/>
            <a:ext cx="0" cy="75230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82F072-FB66-7036-ACE0-15107B00A02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19527" y="2390565"/>
            <a:ext cx="381673" cy="541622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082F76-D89B-854B-B28D-A16D4E14F4E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610239" y="2213379"/>
            <a:ext cx="3855484" cy="770417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AC872F-273E-1DD3-D6F3-44213AFD3D6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690825" y="2196543"/>
            <a:ext cx="2709550" cy="912621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F2F836-F414-443B-0554-56AF65B2CF5D}"/>
              </a:ext>
            </a:extLst>
          </p:cNvPr>
          <p:cNvSpPr txBox="1"/>
          <p:nvPr/>
        </p:nvSpPr>
        <p:spPr>
          <a:xfrm>
            <a:off x="771728" y="3584143"/>
            <a:ext cx="184332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Ізолюємо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EE582A-27F3-E3D4-7C55-FEB1CD0EBE7E}"/>
              </a:ext>
            </a:extLst>
          </p:cNvPr>
          <p:cNvSpPr/>
          <p:nvPr/>
        </p:nvSpPr>
        <p:spPr>
          <a:xfrm>
            <a:off x="2615053" y="2788496"/>
            <a:ext cx="1724786" cy="6277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F48D66-0172-403B-C6C8-300427C57AB5}"/>
              </a:ext>
            </a:extLst>
          </p:cNvPr>
          <p:cNvSpPr/>
          <p:nvPr/>
        </p:nvSpPr>
        <p:spPr>
          <a:xfrm>
            <a:off x="2801200" y="4313002"/>
            <a:ext cx="227008" cy="29688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A6A9FC-4EA7-9CAD-4652-46689C3C8577}"/>
              </a:ext>
            </a:extLst>
          </p:cNvPr>
          <p:cNvSpPr/>
          <p:nvPr/>
        </p:nvSpPr>
        <p:spPr>
          <a:xfrm>
            <a:off x="6837587" y="2932187"/>
            <a:ext cx="227008" cy="29688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F30BE1-B218-768F-E268-5EEE8827C0F5}"/>
              </a:ext>
            </a:extLst>
          </p:cNvPr>
          <p:cNvSpPr txBox="1"/>
          <p:nvPr/>
        </p:nvSpPr>
        <p:spPr>
          <a:xfrm>
            <a:off x="647205" y="4253625"/>
            <a:ext cx="2018805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Замінюємо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A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та вирішуємо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74E0E7-03F9-CE28-1436-DABE2734FC7E}"/>
                  </a:ext>
                </a:extLst>
              </p:cNvPr>
              <p:cNvSpPr txBox="1"/>
              <p:nvPr/>
            </p:nvSpPr>
            <p:spPr>
              <a:xfrm>
                <a:off x="6546273" y="3427066"/>
                <a:ext cx="2213811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E74E0E7-03F9-CE28-1436-DABE2734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73" y="3427066"/>
                <a:ext cx="2213811" cy="518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FE7BB3-A40B-853D-C8CB-EAAC577AD106}"/>
                  </a:ext>
                </a:extLst>
              </p:cNvPr>
              <p:cNvSpPr txBox="1"/>
              <p:nvPr/>
            </p:nvSpPr>
            <p:spPr>
              <a:xfrm>
                <a:off x="6546273" y="4152413"/>
                <a:ext cx="287065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FE7BB3-A40B-853D-C8CB-EAAC577A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73" y="4152413"/>
                <a:ext cx="2870658" cy="5185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262A26D-B4B6-D599-60F8-E259FCE7E3E4}"/>
              </a:ext>
            </a:extLst>
          </p:cNvPr>
          <p:cNvSpPr/>
          <p:nvPr/>
        </p:nvSpPr>
        <p:spPr>
          <a:xfrm>
            <a:off x="7177945" y="3728621"/>
            <a:ext cx="754772" cy="2968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031183-7350-13B5-6B20-F86FB9AFD5E5}"/>
              </a:ext>
            </a:extLst>
          </p:cNvPr>
          <p:cNvSpPr/>
          <p:nvPr/>
        </p:nvSpPr>
        <p:spPr>
          <a:xfrm>
            <a:off x="8125991" y="3716839"/>
            <a:ext cx="578622" cy="2968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67F608-0042-1D31-340A-CD445C2E99FF}"/>
              </a:ext>
            </a:extLst>
          </p:cNvPr>
          <p:cNvSpPr txBox="1"/>
          <p:nvPr/>
        </p:nvSpPr>
        <p:spPr>
          <a:xfrm>
            <a:off x="4631377" y="3495182"/>
            <a:ext cx="1805049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Переписуємо з спільним дільником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1429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4" grpId="0"/>
      <p:bldP spid="15" grpId="0"/>
      <p:bldP spid="16" grpId="0"/>
      <p:bldP spid="1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FDCF-76E5-380C-42FE-A12B3985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B06239-AF94-E260-93AC-9EEB9F0C67ED}"/>
                  </a:ext>
                </a:extLst>
              </p:cNvPr>
              <p:cNvSpPr txBox="1"/>
              <p:nvPr/>
            </p:nvSpPr>
            <p:spPr>
              <a:xfrm>
                <a:off x="988621" y="2038606"/>
                <a:ext cx="287065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B06239-AF94-E260-93AC-9EEB9F0C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2038606"/>
                <a:ext cx="2870658" cy="51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47FF8-71EC-4145-A08D-E6BDC8008E3C}"/>
                  </a:ext>
                </a:extLst>
              </p:cNvPr>
              <p:cNvSpPr txBox="1"/>
              <p:nvPr/>
            </p:nvSpPr>
            <p:spPr>
              <a:xfrm>
                <a:off x="988621" y="2754742"/>
                <a:ext cx="2567882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47FF8-71EC-4145-A08D-E6BDC800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2754742"/>
                <a:ext cx="2567882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6324E9-130C-6DA4-53FB-F022A6267E86}"/>
                  </a:ext>
                </a:extLst>
              </p:cNvPr>
              <p:cNvSpPr txBox="1"/>
              <p:nvPr/>
            </p:nvSpPr>
            <p:spPr>
              <a:xfrm>
                <a:off x="988621" y="3575679"/>
                <a:ext cx="198118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6324E9-130C-6DA4-53FB-F022A626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3575679"/>
                <a:ext cx="198118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1D017-9E0F-6910-15C4-E02936304AA9}"/>
                  </a:ext>
                </a:extLst>
              </p:cNvPr>
              <p:cNvSpPr txBox="1"/>
              <p:nvPr/>
            </p:nvSpPr>
            <p:spPr>
              <a:xfrm>
                <a:off x="988621" y="4389435"/>
                <a:ext cx="1981183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61D017-9E0F-6910-15C4-E02936304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1" y="4389435"/>
                <a:ext cx="1981183" cy="51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C6A170-7A8E-6E16-5A83-A40CB28F1971}"/>
              </a:ext>
            </a:extLst>
          </p:cNvPr>
          <p:cNvSpPr txBox="1"/>
          <p:nvPr/>
        </p:nvSpPr>
        <p:spPr>
          <a:xfrm>
            <a:off x="4091049" y="2144112"/>
            <a:ext cx="305319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42D7D3-B984-5445-6379-6EA1435CA4A7}"/>
              </a:ext>
            </a:extLst>
          </p:cNvPr>
          <p:cNvSpPr/>
          <p:nvPr/>
        </p:nvSpPr>
        <p:spPr>
          <a:xfrm>
            <a:off x="1573481" y="2038606"/>
            <a:ext cx="237506" cy="2355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DFE4D-B53B-6203-7AF7-12EB3687E395}"/>
              </a:ext>
            </a:extLst>
          </p:cNvPr>
          <p:cNvSpPr/>
          <p:nvPr/>
        </p:nvSpPr>
        <p:spPr>
          <a:xfrm>
            <a:off x="2732298" y="2036627"/>
            <a:ext cx="237506" cy="2355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2C7B67-E675-000B-511D-FE8B6A1B328F}"/>
              </a:ext>
            </a:extLst>
          </p:cNvPr>
          <p:cNvCxnSpPr>
            <a:stCxn id="10" idx="2"/>
          </p:cNvCxnSpPr>
          <p:nvPr/>
        </p:nvCxnSpPr>
        <p:spPr>
          <a:xfrm flipH="1">
            <a:off x="1573481" y="2272146"/>
            <a:ext cx="1277570" cy="482596"/>
          </a:xfrm>
          <a:prstGeom prst="straightConnector1">
            <a:avLst/>
          </a:prstGeom>
          <a:ln w="28575"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FA3A87-5A4E-B673-8F63-637A8006F87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73481" y="2274125"/>
            <a:ext cx="118753" cy="480617"/>
          </a:xfrm>
          <a:prstGeom prst="straightConnector1">
            <a:avLst/>
          </a:prstGeom>
          <a:ln w="28575">
            <a:solidFill>
              <a:srgbClr val="0070C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6EFF2E-B4FD-82C0-69F4-AF2B5AD6AD1D}"/>
              </a:ext>
            </a:extLst>
          </p:cNvPr>
          <p:cNvSpPr txBox="1"/>
          <p:nvPr/>
        </p:nvSpPr>
        <p:spPr>
          <a:xfrm>
            <a:off x="4081942" y="2841283"/>
            <a:ext cx="1383475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Розв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язуємо за змінну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07F5F-EB7F-B697-E56E-FA46D1E90DE4}"/>
                  </a:ext>
                </a:extLst>
              </p:cNvPr>
              <p:cNvSpPr txBox="1"/>
              <p:nvPr/>
            </p:nvSpPr>
            <p:spPr>
              <a:xfrm>
                <a:off x="3713807" y="4187040"/>
                <a:ext cx="3247901" cy="120032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Тепер знаємо значення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можемо його підключити до нашої формули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та отримати його значення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07F5F-EB7F-B697-E56E-FA46D1E9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07" y="4187040"/>
                <a:ext cx="3247901" cy="1200329"/>
              </a:xfrm>
              <a:prstGeom prst="rect">
                <a:avLst/>
              </a:prstGeom>
              <a:blipFill>
                <a:blip r:embed="rId6"/>
                <a:stretch>
                  <a:fillRect l="-1501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003E1952-43EB-2233-FA70-77C52FC3B2C2}"/>
              </a:ext>
            </a:extLst>
          </p:cNvPr>
          <p:cNvSpPr/>
          <p:nvPr/>
        </p:nvSpPr>
        <p:spPr>
          <a:xfrm>
            <a:off x="1425039" y="2732592"/>
            <a:ext cx="267195" cy="2933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17B14-EF13-55D8-B785-B68E144A0C42}"/>
              </a:ext>
            </a:extLst>
          </p:cNvPr>
          <p:cNvSpPr/>
          <p:nvPr/>
        </p:nvSpPr>
        <p:spPr>
          <a:xfrm>
            <a:off x="988621" y="4500748"/>
            <a:ext cx="222662" cy="320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C034-908B-04B3-F419-DA09E71104C9}"/>
                  </a:ext>
                </a:extLst>
              </p:cNvPr>
              <p:cNvSpPr txBox="1"/>
              <p:nvPr/>
            </p:nvSpPr>
            <p:spPr>
              <a:xfrm>
                <a:off x="8238655" y="1994904"/>
                <a:ext cx="1469453" cy="51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C034-908B-04B3-F419-DA09E711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55" y="1994904"/>
                <a:ext cx="1469453" cy="51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5FB79F-1C4B-EF2F-3EF8-7CBB42D9DAE5}"/>
                  </a:ext>
                </a:extLst>
              </p:cNvPr>
              <p:cNvSpPr txBox="1"/>
              <p:nvPr/>
            </p:nvSpPr>
            <p:spPr>
              <a:xfrm>
                <a:off x="7454883" y="2778431"/>
                <a:ext cx="3262881" cy="557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𝑁𝑒𝑎𝑟𝑍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𝐹𝑎𝑟𝑍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5FB79F-1C4B-EF2F-3EF8-7CBB42D9D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883" y="2778431"/>
                <a:ext cx="3262881" cy="557781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266B95-9A22-16F9-7842-CD30EC75A9AE}"/>
                  </a:ext>
                </a:extLst>
              </p:cNvPr>
              <p:cNvSpPr txBox="1"/>
              <p:nvPr/>
            </p:nvSpPr>
            <p:spPr>
              <a:xfrm>
                <a:off x="7856537" y="3669488"/>
                <a:ext cx="2233688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𝑁𝑒𝑎𝑟𝑍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𝐹𝑎𝑟𝑍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266B95-9A22-16F9-7842-CD30EC75A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37" y="3669488"/>
                <a:ext cx="2233688" cy="51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51B11C0-CD5A-D44C-6D9E-5A0C74616A7C}"/>
              </a:ext>
            </a:extLst>
          </p:cNvPr>
          <p:cNvSpPr/>
          <p:nvPr/>
        </p:nvSpPr>
        <p:spPr>
          <a:xfrm>
            <a:off x="9174810" y="1933540"/>
            <a:ext cx="222662" cy="320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0F34DD-6DEB-1420-3148-C82755061254}"/>
              </a:ext>
            </a:extLst>
          </p:cNvPr>
          <p:cNvSpPr/>
          <p:nvPr/>
        </p:nvSpPr>
        <p:spPr>
          <a:xfrm>
            <a:off x="8573984" y="2732592"/>
            <a:ext cx="742208" cy="2933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62CFFE-1C02-20E1-A2D6-DB9A20042D2E}"/>
              </a:ext>
            </a:extLst>
          </p:cNvPr>
          <p:cNvSpPr/>
          <p:nvPr/>
        </p:nvSpPr>
        <p:spPr>
          <a:xfrm>
            <a:off x="8102930" y="3070451"/>
            <a:ext cx="696686" cy="2933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2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26EE-D689-87C4-34FD-1AD93F5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Інтерполювання </a:t>
            </a:r>
            <a:r>
              <a:rPr lang="en-US" dirty="0">
                <a:latin typeface="YouTube Sans"/>
              </a:rPr>
              <a:t>Z-</a:t>
            </a:r>
            <a:r>
              <a:rPr lang="uk-UA" dirty="0">
                <a:latin typeface="YouTube Sans"/>
              </a:rPr>
              <a:t>Координата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B0CD0-6336-8DCE-BB51-10E78F8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0"/>
                <a:ext cx="4967479" cy="447675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Останнє питання є як ми маємо інтерполювати цих обчисленних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-</a:t>
                </a:r>
                <a:r>
                  <a:rPr lang="uk-UA" dirty="0">
                    <a:latin typeface="YouTube Sans"/>
                  </a:rPr>
                  <a:t>координат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знаємо що у просторі перспективи, ми можемо інтерполювати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лінійно</a:t>
                </a:r>
              </a:p>
              <a:p>
                <a:r>
                  <a:rPr lang="uk-UA" dirty="0">
                    <a:latin typeface="YouTube Sans"/>
                  </a:rPr>
                  <a:t>Наш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після нормалізації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перспективне ділення вже зберігає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у собі, але є константи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en-US" dirty="0" err="1">
                    <a:latin typeface="YouTube Sans"/>
                  </a:rPr>
                  <a:t>i</a:t>
                </a:r>
                <a:r>
                  <a:rPr lang="uk-UA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Отже, ми можемо просто інтерполювати це значення лінійно у просторі перспективи та відразу вживати його для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Буферизації!</a:t>
                </a:r>
              </a:p>
              <a:p>
                <a:endParaRPr lang="en-US" dirty="0">
                  <a:latin typeface="YouTube Sans"/>
                </a:endParaRPr>
              </a:p>
              <a:p>
                <a:endParaRPr lang="uk-UA" dirty="0">
                  <a:latin typeface="YouTube Sans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B0CD0-6336-8DCE-BB51-10E78F8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0"/>
                <a:ext cx="4967479" cy="4476750"/>
              </a:xfrm>
              <a:blipFill>
                <a:blip r:embed="rId2"/>
                <a:stretch>
                  <a:fillRect l="-245" t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F47F5B-4EFF-D91C-6D38-5BA83A760D26}"/>
                  </a:ext>
                </a:extLst>
              </p:cNvPr>
              <p:cNvSpPr txBox="1"/>
              <p:nvPr/>
            </p:nvSpPr>
            <p:spPr>
              <a:xfrm>
                <a:off x="6538912" y="1967424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F47F5B-4EFF-D91C-6D38-5BA83A76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12" y="1967424"/>
                <a:ext cx="1140184" cy="516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9D8CB-025B-CA4F-365F-24B6729F42C3}"/>
                  </a:ext>
                </a:extLst>
              </p:cNvPr>
              <p:cNvSpPr txBox="1"/>
              <p:nvPr/>
            </p:nvSpPr>
            <p:spPr>
              <a:xfrm>
                <a:off x="6538912" y="2578272"/>
                <a:ext cx="4228465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9D8CB-025B-CA4F-365F-24B6729F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12" y="2578272"/>
                <a:ext cx="4228465" cy="715902"/>
              </a:xfrm>
              <a:prstGeom prst="rect">
                <a:avLst/>
              </a:prstGeom>
              <a:blipFill>
                <a:blip r:embed="rId4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7C059-CC31-DCDA-4324-53E7D983CDD6}"/>
                  </a:ext>
                </a:extLst>
              </p:cNvPr>
              <p:cNvSpPr txBox="1"/>
              <p:nvPr/>
            </p:nvSpPr>
            <p:spPr>
              <a:xfrm>
                <a:off x="6538912" y="3407839"/>
                <a:ext cx="341747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7C059-CC31-DCDA-4324-53E7D983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12" y="3407839"/>
                <a:ext cx="3417474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85215A-01E4-B0F8-3822-49784EC4B329}"/>
                  </a:ext>
                </a:extLst>
              </p:cNvPr>
              <p:cNvSpPr txBox="1"/>
              <p:nvPr/>
            </p:nvSpPr>
            <p:spPr>
              <a:xfrm>
                <a:off x="6550383" y="4143854"/>
                <a:ext cx="256980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85215A-01E4-B0F8-3822-49784EC4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83" y="4143854"/>
                <a:ext cx="2569806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F2D2CA-B172-2709-46E5-52517B7AB5A0}"/>
                  </a:ext>
                </a:extLst>
              </p:cNvPr>
              <p:cNvSpPr txBox="1"/>
              <p:nvPr/>
            </p:nvSpPr>
            <p:spPr>
              <a:xfrm>
                <a:off x="6550383" y="4879869"/>
                <a:ext cx="294401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F2D2CA-B172-2709-46E5-52517B7A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83" y="4879869"/>
                <a:ext cx="294401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E1217B-1030-9291-7F1C-D9197360991F}"/>
                  </a:ext>
                </a:extLst>
              </p:cNvPr>
              <p:cNvSpPr txBox="1"/>
              <p:nvPr/>
            </p:nvSpPr>
            <p:spPr>
              <a:xfrm>
                <a:off x="6538912" y="5615884"/>
                <a:ext cx="11401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E1217B-1030-9291-7F1C-D91973609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12" y="5615884"/>
                <a:ext cx="1140184" cy="51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030AB2-860C-7BD6-8CB7-3A77EF7A5DE6}"/>
                  </a:ext>
                </a:extLst>
              </p:cNvPr>
              <p:cNvSpPr txBox="1"/>
              <p:nvPr/>
            </p:nvSpPr>
            <p:spPr>
              <a:xfrm>
                <a:off x="8022388" y="2087296"/>
                <a:ext cx="2035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030AB2-860C-7BD6-8CB7-3A77EF7A5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8" y="2087296"/>
                <a:ext cx="2035044" cy="276999"/>
              </a:xfrm>
              <a:prstGeom prst="rect">
                <a:avLst/>
              </a:prstGeom>
              <a:blipFill>
                <a:blip r:embed="rId9"/>
                <a:stretch>
                  <a:fillRect l="-89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58D114D-CC4C-E7D9-4559-925D0C486673}"/>
              </a:ext>
            </a:extLst>
          </p:cNvPr>
          <p:cNvSpPr/>
          <p:nvPr/>
        </p:nvSpPr>
        <p:spPr>
          <a:xfrm>
            <a:off x="6538911" y="2087296"/>
            <a:ext cx="271463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D26A74-81B7-2380-8C4E-15681A4F8853}"/>
              </a:ext>
            </a:extLst>
          </p:cNvPr>
          <p:cNvSpPr/>
          <p:nvPr/>
        </p:nvSpPr>
        <p:spPr>
          <a:xfrm>
            <a:off x="8517412" y="2105940"/>
            <a:ext cx="271463" cy="277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564D5-960F-B22E-2B2A-041141B4B319}"/>
              </a:ext>
            </a:extLst>
          </p:cNvPr>
          <p:cNvSpPr/>
          <p:nvPr/>
        </p:nvSpPr>
        <p:spPr>
          <a:xfrm>
            <a:off x="9201181" y="2096618"/>
            <a:ext cx="271463" cy="277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3FE185-FEAB-F3CA-9047-D27C6A49FA81}"/>
              </a:ext>
            </a:extLst>
          </p:cNvPr>
          <p:cNvSpPr/>
          <p:nvPr/>
        </p:nvSpPr>
        <p:spPr>
          <a:xfrm>
            <a:off x="9680204" y="2096618"/>
            <a:ext cx="271463" cy="277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2D6BF3-C7AF-ECB1-0333-EA53023B8593}"/>
              </a:ext>
            </a:extLst>
          </p:cNvPr>
          <p:cNvSpPr/>
          <p:nvPr/>
        </p:nvSpPr>
        <p:spPr>
          <a:xfrm>
            <a:off x="9399248" y="2802873"/>
            <a:ext cx="280956" cy="2667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97760-7BE8-A14A-0859-AA68EC47BCC5}"/>
              </a:ext>
            </a:extLst>
          </p:cNvPr>
          <p:cNvSpPr/>
          <p:nvPr/>
        </p:nvSpPr>
        <p:spPr>
          <a:xfrm>
            <a:off x="8180973" y="3534073"/>
            <a:ext cx="269763" cy="4095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120E2-2D32-81DC-7C55-CF7220BB4194}"/>
              </a:ext>
            </a:extLst>
          </p:cNvPr>
          <p:cNvSpPr/>
          <p:nvPr/>
        </p:nvSpPr>
        <p:spPr>
          <a:xfrm>
            <a:off x="9091978" y="3528315"/>
            <a:ext cx="269763" cy="4095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324D4D-ED12-D47A-770B-54148EB7E546}"/>
              </a:ext>
            </a:extLst>
          </p:cNvPr>
          <p:cNvSpPr/>
          <p:nvPr/>
        </p:nvSpPr>
        <p:spPr>
          <a:xfrm>
            <a:off x="7458075" y="4143854"/>
            <a:ext cx="304800" cy="3233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2B1C7B-7E57-170D-DD95-388DAEAFCB46}"/>
              </a:ext>
            </a:extLst>
          </p:cNvPr>
          <p:cNvSpPr/>
          <p:nvPr/>
        </p:nvSpPr>
        <p:spPr>
          <a:xfrm>
            <a:off x="8209548" y="4131657"/>
            <a:ext cx="304800" cy="3233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B5D1A-4338-D2E4-ED60-9EC2E2ADC6B6}"/>
              </a:ext>
            </a:extLst>
          </p:cNvPr>
          <p:cNvSpPr/>
          <p:nvPr/>
        </p:nvSpPr>
        <p:spPr>
          <a:xfrm>
            <a:off x="8682982" y="4131657"/>
            <a:ext cx="304800" cy="3233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C89C0-4A64-3A1D-9D28-1586DDB30FD0}"/>
              </a:ext>
            </a:extLst>
          </p:cNvPr>
          <p:cNvSpPr/>
          <p:nvPr/>
        </p:nvSpPr>
        <p:spPr>
          <a:xfrm>
            <a:off x="7685746" y="4879869"/>
            <a:ext cx="1808648" cy="6223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26EE-D689-87C4-34FD-1AD93F5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Матриця Перспективи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B0CD0-6336-8DCE-BB51-10E78F8A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692640" cy="1600199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Отже ми отримали перспективну матрицю!</a:t>
            </a:r>
            <a:endParaRPr lang="en-US" dirty="0">
              <a:latin typeface="YouTube Sans"/>
            </a:endParaRPr>
          </a:p>
          <a:p>
            <a:endParaRPr lang="uk-UA" dirty="0">
              <a:latin typeface="YouTube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155165-A614-8ED4-3855-B3BAEC945424}"/>
                  </a:ext>
                </a:extLst>
              </p:cNvPr>
              <p:cNvSpPr txBox="1"/>
              <p:nvPr/>
            </p:nvSpPr>
            <p:spPr>
              <a:xfrm>
                <a:off x="3232314" y="2628899"/>
                <a:ext cx="5922712" cy="23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𝑁𝑒𝑎𝑟𝑍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𝑁𝑒𝑎𝑟𝑍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𝑁𝑒𝑎𝑟𝑍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𝐹𝑎𝑟𝑍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155165-A614-8ED4-3855-B3BAEC94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314" y="2628899"/>
                <a:ext cx="5922712" cy="2364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3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774C-728A-0165-027F-9FB5D3E3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Простір Перспективи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4E392-3EE7-6B50-C2F4-3D7C5BB0B7CC}"/>
              </a:ext>
            </a:extLst>
          </p:cNvPr>
          <p:cNvSpPr txBox="1"/>
          <p:nvPr/>
        </p:nvSpPr>
        <p:spPr>
          <a:xfrm>
            <a:off x="4014216" y="2324164"/>
            <a:ext cx="3964405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/Model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A4F70-A9EA-02D6-0585-1F188F8775ED}"/>
              </a:ext>
            </a:extLst>
          </p:cNvPr>
          <p:cNvSpPr txBox="1"/>
          <p:nvPr/>
        </p:nvSpPr>
        <p:spPr>
          <a:xfrm>
            <a:off x="4014216" y="3459153"/>
            <a:ext cx="396440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Світу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/World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23F01-B882-B201-E5CA-22FF7FDB3634}"/>
              </a:ext>
            </a:extLst>
          </p:cNvPr>
          <p:cNvSpPr txBox="1"/>
          <p:nvPr/>
        </p:nvSpPr>
        <p:spPr>
          <a:xfrm>
            <a:off x="4014218" y="4521382"/>
            <a:ext cx="3964405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Камери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/Camera 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772B60-8173-A596-FC4B-3AC8D2218C9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96419" y="2693496"/>
            <a:ext cx="0" cy="765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A2B23-0343-75EB-9698-4FF3258C1F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996419" y="3828485"/>
            <a:ext cx="2" cy="692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CC5E3D-B531-32B7-44F2-8AD9A4CF8288}"/>
              </a:ext>
            </a:extLst>
          </p:cNvPr>
          <p:cNvSpPr txBox="1"/>
          <p:nvPr/>
        </p:nvSpPr>
        <p:spPr>
          <a:xfrm>
            <a:off x="5996417" y="2676634"/>
            <a:ext cx="2294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- Мастшабування</a:t>
            </a:r>
          </a:p>
          <a:p>
            <a:r>
              <a:rPr lang="uk-UA" sz="1400" dirty="0">
                <a:latin typeface="YouTube Sans"/>
              </a:rPr>
              <a:t>- Перевертання</a:t>
            </a:r>
          </a:p>
          <a:p>
            <a:r>
              <a:rPr lang="uk-UA" sz="1400" dirty="0">
                <a:latin typeface="YouTube Sans"/>
              </a:rPr>
              <a:t>- Паралельне Перенесення</a:t>
            </a:r>
          </a:p>
          <a:p>
            <a:endParaRPr lang="en-US" sz="1400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D21B-6654-5C43-D371-84549BCCFBEE}"/>
              </a:ext>
            </a:extLst>
          </p:cNvPr>
          <p:cNvSpPr txBox="1"/>
          <p:nvPr/>
        </p:nvSpPr>
        <p:spPr>
          <a:xfrm>
            <a:off x="5996417" y="3911652"/>
            <a:ext cx="160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Камери</a:t>
            </a:r>
            <a:endParaRPr lang="en-US" sz="1400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0B00F-BF8E-C548-A460-38CCEE01CC9C}"/>
              </a:ext>
            </a:extLst>
          </p:cNvPr>
          <p:cNvSpPr txBox="1"/>
          <p:nvPr/>
        </p:nvSpPr>
        <p:spPr>
          <a:xfrm>
            <a:off x="4014214" y="5501645"/>
            <a:ext cx="3964405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Перспективи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/Projection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BF9CB-554D-D878-F714-0E6ACEFFF0ED}"/>
              </a:ext>
            </a:extLst>
          </p:cNvPr>
          <p:cNvSpPr txBox="1"/>
          <p:nvPr/>
        </p:nvSpPr>
        <p:spPr>
          <a:xfrm>
            <a:off x="5996417" y="4967170"/>
            <a:ext cx="2064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Перспективи і Перспективне ділення</a:t>
            </a:r>
            <a:endParaRPr lang="en-US" sz="1400" dirty="0"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BA5836-28F9-21CD-C725-5E5FA9E5141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996417" y="4890714"/>
            <a:ext cx="4" cy="610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3DE9-5F74-2501-2D57-DC344A5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B785-AD81-EF37-D079-A635C5CED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534383" cy="323606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Дотепер, ми закодували всі наші важливі перетворення в матриці з однорідними координатами</a:t>
            </a:r>
          </a:p>
          <a:p>
            <a:pPr lvl="1"/>
            <a:r>
              <a:rPr lang="uk-UA" dirty="0">
                <a:latin typeface="YouTube Sans"/>
              </a:rPr>
              <a:t>Паралельне Перенесення, Повороти, Масштабування, Камера</a:t>
            </a:r>
          </a:p>
          <a:p>
            <a:r>
              <a:rPr lang="uk-UA" dirty="0">
                <a:latin typeface="YouTube Sans"/>
              </a:rPr>
              <a:t>Нам залишилася перспективна проєкція, але чи можливо її перетворити на матрицю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pPr lvl="1"/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4AA2B-B959-A1BB-8059-4E043EF8B696}"/>
                  </a:ext>
                </a:extLst>
              </p:cNvPr>
              <p:cNvSpPr txBox="1"/>
              <p:nvPr/>
            </p:nvSpPr>
            <p:spPr>
              <a:xfrm>
                <a:off x="4796255" y="1798261"/>
                <a:ext cx="2482796" cy="1122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4AA2B-B959-A1BB-8059-4E043EF8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55" y="1798261"/>
                <a:ext cx="2482796" cy="11224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023401-55FF-806A-54B2-2046672F7B6C}"/>
                  </a:ext>
                </a:extLst>
              </p:cNvPr>
              <p:cNvSpPr txBox="1"/>
              <p:nvPr/>
            </p:nvSpPr>
            <p:spPr>
              <a:xfrm>
                <a:off x="7222746" y="1738467"/>
                <a:ext cx="3796617" cy="120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023401-55FF-806A-54B2-2046672F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46" y="1738467"/>
                <a:ext cx="3796617" cy="1206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1E34AE-100C-EC53-5FAA-2771284048C6}"/>
              </a:ext>
            </a:extLst>
          </p:cNvPr>
          <p:cNvSpPr/>
          <p:nvPr/>
        </p:nvSpPr>
        <p:spPr>
          <a:xfrm>
            <a:off x="9280188" y="1730417"/>
            <a:ext cx="700391" cy="1258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A6F46-33BC-92E8-637E-A3B5AF552FBE}"/>
                  </a:ext>
                </a:extLst>
              </p:cNvPr>
              <p:cNvSpPr txBox="1"/>
              <p:nvPr/>
            </p:nvSpPr>
            <p:spPr>
              <a:xfrm>
                <a:off x="6433225" y="3052083"/>
                <a:ext cx="2418945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Жодна змінна не ділить на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тільки множить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A6F46-33BC-92E8-637E-A3B5AF5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25" y="3052083"/>
                <a:ext cx="2418945" cy="923330"/>
              </a:xfrm>
              <a:prstGeom prst="rect">
                <a:avLst/>
              </a:prstGeom>
              <a:blipFill>
                <a:blip r:embed="rId4"/>
                <a:stretch>
                  <a:fillRect l="-201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68E12E-9AC9-1E71-D885-275C9087C8E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8852170" y="2988526"/>
            <a:ext cx="778214" cy="5252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FB6F4-3BA2-BC12-3CC8-8D2A02FDF77A}"/>
              </a:ext>
            </a:extLst>
          </p:cNvPr>
          <p:cNvSpPr/>
          <p:nvPr/>
        </p:nvSpPr>
        <p:spPr>
          <a:xfrm>
            <a:off x="7561634" y="2615704"/>
            <a:ext cx="3368494" cy="3294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961360-A087-A5BB-67B7-5D7F22C15F87}"/>
                  </a:ext>
                </a:extLst>
              </p:cNvPr>
              <p:cNvSpPr txBox="1"/>
              <p:nvPr/>
            </p:nvSpPr>
            <p:spPr>
              <a:xfrm>
                <a:off x="9025607" y="3855522"/>
                <a:ext cx="2418945" cy="120032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uk-UA" b="0" i="0" smtClean="0">
                        <a:solidFill>
                          <a:schemeClr val="bg1"/>
                        </a:solidFill>
                        <a:latin typeface="YouTube Sans"/>
                      </a:rPr>
                      <m:t>,0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як ми маємо інтерпретувати цей результат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?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Чи це точка, чи вектор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961360-A087-A5BB-67B7-5D7F22C15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607" y="3855522"/>
                <a:ext cx="2418945" cy="1200329"/>
              </a:xfrm>
              <a:prstGeom prst="rect">
                <a:avLst/>
              </a:prstGeom>
              <a:blipFill>
                <a:blip r:embed="rId5"/>
                <a:stretch>
                  <a:fillRect l="-227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572B4B-6583-8055-B79C-44335D53020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235080" y="2945144"/>
            <a:ext cx="0" cy="9103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07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2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8F3E-1814-3A5D-76F4-BA733FC9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C86B9-9090-580C-983C-00BB70ED4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4438537" cy="1799262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Один спосіб інтерпретувати 4-вимірні вектори 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uk-UA" dirty="0">
                    <a:latin typeface="YouTube Sans"/>
                  </a:rPr>
                  <a:t>, є точки які потребують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нормалізацію</a:t>
                </a:r>
                <a:r>
                  <a:rPr lang="en-US" dirty="0">
                    <a:latin typeface="YouTube Sans"/>
                  </a:rPr>
                  <a:t>”</a:t>
                </a:r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нормалізуємо</a:t>
                </a:r>
                <a:r>
                  <a:rPr lang="en-US" dirty="0">
                    <a:latin typeface="YouTube Sans"/>
                  </a:rPr>
                  <a:t>”</a:t>
                </a:r>
                <a:r>
                  <a:rPr lang="uk-UA" dirty="0">
                    <a:latin typeface="YouTube Sans"/>
                  </a:rPr>
                  <a:t> наш вектор так, щоби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і тоді маємо точку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C86B9-9090-580C-983C-00BB70ED4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4438537" cy="1799262"/>
              </a:xfrm>
              <a:blipFill>
                <a:blip r:embed="rId2"/>
                <a:stretch>
                  <a:fillRect l="-275" t="-2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D0FFD5-B659-8836-D3F4-AF409D72681A}"/>
                  </a:ext>
                </a:extLst>
              </p:cNvPr>
              <p:cNvSpPr txBox="1"/>
              <p:nvPr/>
            </p:nvSpPr>
            <p:spPr>
              <a:xfrm>
                <a:off x="6040876" y="1890408"/>
                <a:ext cx="39247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D0FFD5-B659-8836-D3F4-AF409D726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76" y="1890408"/>
                <a:ext cx="392479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BDFC0-FE48-D6B6-2759-9E5FFEFC6279}"/>
                  </a:ext>
                </a:extLst>
              </p:cNvPr>
              <p:cNvSpPr txBox="1"/>
              <p:nvPr/>
            </p:nvSpPr>
            <p:spPr>
              <a:xfrm>
                <a:off x="6433355" y="1890408"/>
                <a:ext cx="1005532" cy="10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5/5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BDFC0-FE48-D6B6-2759-9E5FFEFC6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55" y="1890408"/>
                <a:ext cx="1005532" cy="1094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436E6-EFF0-50DD-3E40-851AA4A50F63}"/>
                  </a:ext>
                </a:extLst>
              </p:cNvPr>
              <p:cNvSpPr txBox="1"/>
              <p:nvPr/>
            </p:nvSpPr>
            <p:spPr>
              <a:xfrm>
                <a:off x="7438887" y="1905508"/>
                <a:ext cx="1038489" cy="1064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436E6-EFF0-50DD-3E40-851AA4A5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887" y="1905508"/>
                <a:ext cx="1038489" cy="10640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176019-3356-A3B4-5C7D-FFC88A058367}"/>
              </a:ext>
            </a:extLst>
          </p:cNvPr>
          <p:cNvSpPr/>
          <p:nvPr/>
        </p:nvSpPr>
        <p:spPr>
          <a:xfrm>
            <a:off x="7808068" y="1890408"/>
            <a:ext cx="669308" cy="10942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2A54A-C6F4-0310-CED0-B8C079B4BDC3}"/>
              </a:ext>
            </a:extLst>
          </p:cNvPr>
          <p:cNvSpPr txBox="1"/>
          <p:nvPr/>
        </p:nvSpPr>
        <p:spPr>
          <a:xfrm>
            <a:off x="9072664" y="1975848"/>
            <a:ext cx="1881848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наша нормалізована точка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EFB45-52F6-FB7C-31A8-528F58B0062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8477376" y="2437513"/>
            <a:ext cx="59528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CF1EF-17E0-C2A0-14EF-44517561855B}"/>
                  </a:ext>
                </a:extLst>
              </p:cNvPr>
              <p:cNvSpPr txBox="1"/>
              <p:nvPr/>
            </p:nvSpPr>
            <p:spPr>
              <a:xfrm>
                <a:off x="6040876" y="3117826"/>
                <a:ext cx="43531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CF1EF-17E0-C2A0-14EF-44517561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76" y="3117826"/>
                <a:ext cx="435311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05ACE-FDE9-9FDD-9773-E29CCFF18C86}"/>
                  </a:ext>
                </a:extLst>
              </p:cNvPr>
              <p:cNvSpPr txBox="1"/>
              <p:nvPr/>
            </p:nvSpPr>
            <p:spPr>
              <a:xfrm>
                <a:off x="6433355" y="3117826"/>
                <a:ext cx="1145185" cy="10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05ACE-FDE9-9FDD-9773-E29CCFF18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55" y="3117826"/>
                <a:ext cx="1145185" cy="1094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5D5EED-708A-9E78-EEB9-F9F3594086EB}"/>
                  </a:ext>
                </a:extLst>
              </p:cNvPr>
              <p:cNvSpPr txBox="1"/>
              <p:nvPr/>
            </p:nvSpPr>
            <p:spPr>
              <a:xfrm>
                <a:off x="7575066" y="3132926"/>
                <a:ext cx="1135311" cy="1064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5D5EED-708A-9E78-EEB9-F9F35940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066" y="3132926"/>
                <a:ext cx="1135311" cy="10640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8AA334-9298-359F-DC2D-BF4494A1F733}"/>
              </a:ext>
            </a:extLst>
          </p:cNvPr>
          <p:cNvSpPr/>
          <p:nvPr/>
        </p:nvSpPr>
        <p:spPr>
          <a:xfrm>
            <a:off x="8041069" y="3102725"/>
            <a:ext cx="669308" cy="10942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704070-EB44-E8BF-2D8E-F0A197702488}"/>
                  </a:ext>
                </a:extLst>
              </p:cNvPr>
              <p:cNvSpPr txBox="1"/>
              <p:nvPr/>
            </p:nvSpPr>
            <p:spPr>
              <a:xfrm>
                <a:off x="9179360" y="2984618"/>
                <a:ext cx="2082198" cy="1477328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Нормалізація ділить наші змінні на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подібно до перспективної проєкції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704070-EB44-E8BF-2D8E-F0A197702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60" y="2984618"/>
                <a:ext cx="2082198" cy="1477328"/>
              </a:xfrm>
              <a:prstGeom prst="rect">
                <a:avLst/>
              </a:prstGeom>
              <a:blipFill>
                <a:blip r:embed="rId9"/>
                <a:stretch>
                  <a:fillRect l="-2639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C52EE5-6289-D1A6-7C87-9772D99E6BF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8710377" y="3649830"/>
            <a:ext cx="52386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C41D7F-ACF2-B275-A9A5-03E9A19F7707}"/>
              </a:ext>
            </a:extLst>
          </p:cNvPr>
          <p:cNvSpPr txBox="1">
            <a:spLocks/>
          </p:cNvSpPr>
          <p:nvPr/>
        </p:nvSpPr>
        <p:spPr>
          <a:xfrm>
            <a:off x="1261872" y="3628062"/>
            <a:ext cx="4438537" cy="203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Вживаючи цю інтерпретацію що </a:t>
            </a:r>
            <a:r>
              <a:rPr lang="en-US" dirty="0">
                <a:latin typeface="YouTube Sans"/>
              </a:rPr>
              <a:t>“</a:t>
            </a:r>
            <a:r>
              <a:rPr lang="uk-UA" dirty="0">
                <a:latin typeface="YouTube Sans"/>
              </a:rPr>
              <a:t>нормалізація</a:t>
            </a:r>
            <a:r>
              <a:rPr lang="en-US" dirty="0">
                <a:latin typeface="YouTube Sans"/>
              </a:rPr>
              <a:t>” </a:t>
            </a:r>
            <a:r>
              <a:rPr lang="uk-UA" dirty="0">
                <a:latin typeface="YouTube Sans"/>
              </a:rPr>
              <a:t>нашого вектора вертає його до точки, ми можемо закодувати перспективну проєкцію</a:t>
            </a:r>
          </a:p>
        </p:txBody>
      </p:sp>
    </p:spTree>
    <p:extLst>
      <p:ext uri="{BB962C8B-B14F-4D97-AF65-F5344CB8AC3E}">
        <p14:creationId xmlns:p14="http://schemas.microsoft.com/office/powerpoint/2010/main" val="109398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3" grpId="0"/>
      <p:bldP spid="14" grpId="0"/>
      <p:bldP spid="15" grpId="0"/>
      <p:bldP spid="16" grpId="0" animBg="1"/>
      <p:bldP spid="17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0915-AF39-0B82-1209-74804A4D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283B2-F74A-ADAC-3D01-6512BFE9A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3738145" cy="1515978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Наші формули на перспективну проєкцію були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Наш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uk-UA" dirty="0">
                    <a:latin typeface="YouTube Sans"/>
                  </a:rPr>
                  <a:t> мусить дорівнюватися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>
                    <a:latin typeface="YouTube Sans"/>
                  </a:rPr>
                  <a:t> після множення матрицею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283B2-F74A-ADAC-3D01-6512BFE9A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3738145" cy="1515978"/>
              </a:xfrm>
              <a:blipFill>
                <a:blip r:embed="rId2"/>
                <a:stretch>
                  <a:fillRect l="-326" t="-2811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A81340-5259-AD70-2A31-D8B8CEFE7DED}"/>
                  </a:ext>
                </a:extLst>
              </p:cNvPr>
              <p:cNvSpPr txBox="1"/>
              <p:nvPr/>
            </p:nvSpPr>
            <p:spPr>
              <a:xfrm>
                <a:off x="5638800" y="2026595"/>
                <a:ext cx="2085058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A81340-5259-AD70-2A31-D8B8CEFE7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026595"/>
                <a:ext cx="2085058" cy="102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F8375-40F2-348C-7E66-A6FECD802951}"/>
                  </a:ext>
                </a:extLst>
              </p:cNvPr>
              <p:cNvSpPr txBox="1"/>
              <p:nvPr/>
            </p:nvSpPr>
            <p:spPr>
              <a:xfrm>
                <a:off x="7723858" y="2002325"/>
                <a:ext cx="3297185" cy="10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F8375-40F2-348C-7E66-A6FECD80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858" y="2002325"/>
                <a:ext cx="3297185" cy="1073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F171F-0A6B-A6AD-65D6-9ECF6E0B1A24}"/>
                  </a:ext>
                </a:extLst>
              </p:cNvPr>
              <p:cNvSpPr txBox="1"/>
              <p:nvPr/>
            </p:nvSpPr>
            <p:spPr>
              <a:xfrm>
                <a:off x="7723857" y="3100415"/>
                <a:ext cx="62972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F171F-0A6B-A6AD-65D6-9ECF6E0B1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857" y="3100415"/>
                <a:ext cx="629724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8C38F38-BE17-6900-CEC5-D5B3CA2C3F75}"/>
              </a:ext>
            </a:extLst>
          </p:cNvPr>
          <p:cNvSpPr/>
          <p:nvPr/>
        </p:nvSpPr>
        <p:spPr>
          <a:xfrm>
            <a:off x="7993323" y="3869639"/>
            <a:ext cx="314862" cy="27836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4AEE68-2D1E-F08C-C8C5-AEA5FAC432E9}"/>
                  </a:ext>
                </a:extLst>
              </p:cNvPr>
              <p:cNvSpPr txBox="1"/>
              <p:nvPr/>
            </p:nvSpPr>
            <p:spPr>
              <a:xfrm>
                <a:off x="8353581" y="3099396"/>
                <a:ext cx="826765" cy="10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4AEE68-2D1E-F08C-C8C5-AEA5FAC4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81" y="3099396"/>
                <a:ext cx="826765" cy="109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CCBD8-572A-F3E4-8F5D-A5A467F82CA3}"/>
                  </a:ext>
                </a:extLst>
              </p:cNvPr>
              <p:cNvSpPr txBox="1"/>
              <p:nvPr/>
            </p:nvSpPr>
            <p:spPr>
              <a:xfrm>
                <a:off x="9180346" y="3105396"/>
                <a:ext cx="859723" cy="1027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CCBD8-572A-F3E4-8F5D-A5A467F82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346" y="3105396"/>
                <a:ext cx="859723" cy="10274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285F6FD-87B2-58DB-F640-786E36D5E3DF}"/>
              </a:ext>
            </a:extLst>
          </p:cNvPr>
          <p:cNvSpPr/>
          <p:nvPr/>
        </p:nvSpPr>
        <p:spPr>
          <a:xfrm>
            <a:off x="8540885" y="3099396"/>
            <a:ext cx="684857" cy="10942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63F7E-B569-3AA4-605A-28D7614DC8D2}"/>
              </a:ext>
            </a:extLst>
          </p:cNvPr>
          <p:cNvSpPr txBox="1"/>
          <p:nvPr/>
        </p:nvSpPr>
        <p:spPr>
          <a:xfrm>
            <a:off x="8033764" y="4520779"/>
            <a:ext cx="1699098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Нормалізація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FACE34-8BB4-D739-A498-1400CE7C37C9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8883313" y="4193606"/>
            <a:ext cx="1" cy="327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C3BDE8-FC7F-DDA1-3900-9D0903F04AB0}"/>
              </a:ext>
            </a:extLst>
          </p:cNvPr>
          <p:cNvSpPr txBox="1">
            <a:spLocks/>
          </p:cNvSpPr>
          <p:nvPr/>
        </p:nvSpPr>
        <p:spPr>
          <a:xfrm>
            <a:off x="1261871" y="3344779"/>
            <a:ext cx="3738145" cy="266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Маємо матрицю яка кодує перспективну проєкцію</a:t>
            </a:r>
            <a:r>
              <a:rPr lang="en-US" dirty="0">
                <a:latin typeface="YouTube Sans"/>
              </a:rPr>
              <a:t>!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Треба було додати додаткове ділення, але це вписується в нашу інтерпретацію однорідних координат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32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1" grpId="0" animBg="1"/>
      <p:bldP spid="12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F914-CD5B-1A8E-0964-B22E9E9A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4EA68-EA37-3CD9-8033-9CF8DD586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515796" cy="466344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Формально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однорідні координати це система координат яка представляє проєкції з вищого виміру до меншого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Перспективна проєкція проєктує з</a:t>
                </a:r>
                <a:r>
                  <a:rPr lang="en-US" dirty="0">
                    <a:latin typeface="YouTube Sans"/>
                  </a:rPr>
                  <a:t> 3D -&gt; 2D</a:t>
                </a:r>
              </a:p>
              <a:p>
                <a:r>
                  <a:rPr lang="uk-UA" dirty="0">
                    <a:latin typeface="YouTube Sans"/>
                  </a:rPr>
                  <a:t>Кожну точку можна представляти як вектор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Якщо ми рівномірно мастшабуємо цей вектор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він далі представлятиме </a:t>
                </a:r>
                <a:r>
                  <a:rPr lang="uk-UA" b="1" dirty="0">
                    <a:latin typeface="YouTube Sans"/>
                  </a:rPr>
                  <a:t>ту саму точку</a:t>
                </a:r>
                <a:endParaRPr lang="en-US" b="1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Це повязано з тим, що всі точки на лінії від камери (промені світла) проєктуються на ту саму частину нашого екрана</a:t>
                </a:r>
              </a:p>
              <a:p>
                <a:pPr lvl="1"/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4EA68-EA37-3CD9-8033-9CF8DD586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515796" cy="4663440"/>
              </a:xfrm>
              <a:blipFill>
                <a:blip r:embed="rId2"/>
                <a:stretch>
                  <a:fillRect l="-270" t="-915" r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04D0AF-4193-32C5-F739-ED6F1DC81BD4}"/>
              </a:ext>
            </a:extLst>
          </p:cNvPr>
          <p:cNvCxnSpPr>
            <a:cxnSpLocks/>
          </p:cNvCxnSpPr>
          <p:nvPr/>
        </p:nvCxnSpPr>
        <p:spPr>
          <a:xfrm flipV="1">
            <a:off x="8056282" y="1691322"/>
            <a:ext cx="0" cy="151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39F8FA-98A8-6C80-99CE-A95D98E5BB3B}"/>
              </a:ext>
            </a:extLst>
          </p:cNvPr>
          <p:cNvCxnSpPr>
            <a:cxnSpLocks/>
          </p:cNvCxnSpPr>
          <p:nvPr/>
        </p:nvCxnSpPr>
        <p:spPr>
          <a:xfrm>
            <a:off x="8056282" y="3203388"/>
            <a:ext cx="1119991" cy="28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114A09-502C-9545-10C6-ECC66A8BF5BE}"/>
              </a:ext>
            </a:extLst>
          </p:cNvPr>
          <p:cNvCxnSpPr>
            <a:cxnSpLocks/>
          </p:cNvCxnSpPr>
          <p:nvPr/>
        </p:nvCxnSpPr>
        <p:spPr>
          <a:xfrm flipH="1">
            <a:off x="7001767" y="3203388"/>
            <a:ext cx="1054515" cy="22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69688A3-C703-54A4-5054-EEEAE41B5037}"/>
              </a:ext>
            </a:extLst>
          </p:cNvPr>
          <p:cNvSpPr/>
          <p:nvPr/>
        </p:nvSpPr>
        <p:spPr>
          <a:xfrm>
            <a:off x="9021483" y="2371887"/>
            <a:ext cx="107577" cy="9562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mera">
                <a:extLst>
                  <a:ext uri="{FF2B5EF4-FFF2-40B4-BE49-F238E27FC236}">
                    <a16:creationId xmlns:a16="http://schemas.microsoft.com/office/drawing/2014/main" id="{02B1749A-1DC0-3680-6014-84E89DADD4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16704" y="4341521"/>
              <a:ext cx="947591" cy="9615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mera">
                <a:extLst>
                  <a:ext uri="{FF2B5EF4-FFF2-40B4-BE49-F238E27FC236}">
                    <a16:creationId xmlns:a16="http://schemas.microsoft.com/office/drawing/2014/main" id="{02B1749A-1DC0-3680-6014-84E89DADD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6704" y="4341521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404DA-D831-5C28-AD9F-B349839D2AAF}"/>
              </a:ext>
            </a:extLst>
          </p:cNvPr>
          <p:cNvCxnSpPr/>
          <p:nvPr/>
        </p:nvCxnSpPr>
        <p:spPr>
          <a:xfrm>
            <a:off x="6287247" y="3352800"/>
            <a:ext cx="1769035" cy="37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0D3CE4-E36C-5153-4CF9-B22A4E66BB72}"/>
              </a:ext>
            </a:extLst>
          </p:cNvPr>
          <p:cNvCxnSpPr>
            <a:cxnSpLocks/>
          </p:cNvCxnSpPr>
          <p:nvPr/>
        </p:nvCxnSpPr>
        <p:spPr>
          <a:xfrm>
            <a:off x="8056282" y="3723341"/>
            <a:ext cx="0" cy="115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9EDDF5-4B94-6AEB-EA98-A4FF6D03EADB}"/>
              </a:ext>
            </a:extLst>
          </p:cNvPr>
          <p:cNvCxnSpPr/>
          <p:nvPr/>
        </p:nvCxnSpPr>
        <p:spPr>
          <a:xfrm>
            <a:off x="6287247" y="3352800"/>
            <a:ext cx="0" cy="99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ED00C-6807-80ED-87A1-9DEE00BAD119}"/>
              </a:ext>
            </a:extLst>
          </p:cNvPr>
          <p:cNvCxnSpPr/>
          <p:nvPr/>
        </p:nvCxnSpPr>
        <p:spPr>
          <a:xfrm>
            <a:off x="6287247" y="4345244"/>
            <a:ext cx="1769035" cy="53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155A72-7528-F1EC-B348-1932C11E308C}"/>
              </a:ext>
            </a:extLst>
          </p:cNvPr>
          <p:cNvCxnSpPr>
            <a:cxnSpLocks/>
            <a:stCxn id="9" idx="3"/>
            <a:endCxn id="20" idx="7"/>
          </p:cNvCxnSpPr>
          <p:nvPr/>
        </p:nvCxnSpPr>
        <p:spPr>
          <a:xfrm flipH="1">
            <a:off x="7442593" y="2453506"/>
            <a:ext cx="1594644" cy="147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FC52869-6C87-AEC1-5B2A-72B3771F5A21}"/>
              </a:ext>
            </a:extLst>
          </p:cNvPr>
          <p:cNvSpPr/>
          <p:nvPr/>
        </p:nvSpPr>
        <p:spPr>
          <a:xfrm>
            <a:off x="7350770" y="3913282"/>
            <a:ext cx="107577" cy="956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CF5113-890A-C533-46C4-CB2874680078}"/>
              </a:ext>
            </a:extLst>
          </p:cNvPr>
          <p:cNvCxnSpPr/>
          <p:nvPr/>
        </p:nvCxnSpPr>
        <p:spPr>
          <a:xfrm>
            <a:off x="6287247" y="3352800"/>
            <a:ext cx="149412" cy="12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E4B070-2402-C8BC-7457-8D267AC4070D}"/>
              </a:ext>
            </a:extLst>
          </p:cNvPr>
          <p:cNvCxnSpPr/>
          <p:nvPr/>
        </p:nvCxnSpPr>
        <p:spPr>
          <a:xfrm flipH="1">
            <a:off x="6526306" y="3742097"/>
            <a:ext cx="1529976" cy="91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84132E-ABA7-14E2-5B85-882E01B14858}"/>
              </a:ext>
            </a:extLst>
          </p:cNvPr>
          <p:cNvCxnSpPr/>
          <p:nvPr/>
        </p:nvCxnSpPr>
        <p:spPr>
          <a:xfrm flipH="1" flipV="1">
            <a:off x="6574118" y="4715435"/>
            <a:ext cx="1482164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106475-9C7E-DE3C-F91D-7B3DBE8A370A}"/>
              </a:ext>
            </a:extLst>
          </p:cNvPr>
          <p:cNvCxnSpPr/>
          <p:nvPr/>
        </p:nvCxnSpPr>
        <p:spPr>
          <a:xfrm>
            <a:off x="6287247" y="4341521"/>
            <a:ext cx="149412" cy="3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63E43D5-B202-FCF4-DE59-478E7DFF0FCC}"/>
              </a:ext>
            </a:extLst>
          </p:cNvPr>
          <p:cNvSpPr/>
          <p:nvPr/>
        </p:nvSpPr>
        <p:spPr>
          <a:xfrm>
            <a:off x="8677835" y="2692015"/>
            <a:ext cx="107577" cy="956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93A4F9-33B0-8387-7E66-0857ECB493A5}"/>
              </a:ext>
            </a:extLst>
          </p:cNvPr>
          <p:cNvSpPr/>
          <p:nvPr/>
        </p:nvSpPr>
        <p:spPr>
          <a:xfrm>
            <a:off x="8377517" y="2968610"/>
            <a:ext cx="107577" cy="9562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3E568E-D407-3B36-F7F0-C0A8E8CAEAE1}"/>
              </a:ext>
            </a:extLst>
          </p:cNvPr>
          <p:cNvSpPr/>
          <p:nvPr/>
        </p:nvSpPr>
        <p:spPr>
          <a:xfrm>
            <a:off x="8002494" y="3320615"/>
            <a:ext cx="107577" cy="956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2CA295-6C71-BC99-B120-D15EB2FD3C39}"/>
              </a:ext>
            </a:extLst>
          </p:cNvPr>
          <p:cNvSpPr/>
          <p:nvPr/>
        </p:nvSpPr>
        <p:spPr>
          <a:xfrm>
            <a:off x="7691757" y="3603746"/>
            <a:ext cx="107577" cy="9562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ECC0062-FD8C-DBDA-CA3A-2ED857CE7DAA}"/>
              </a:ext>
            </a:extLst>
          </p:cNvPr>
          <p:cNvSpPr/>
          <p:nvPr/>
        </p:nvSpPr>
        <p:spPr>
          <a:xfrm rot="2784484">
            <a:off x="8475791" y="2308934"/>
            <a:ext cx="357192" cy="1971304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77237B-2D2C-FEC4-C5FF-7BBDE3B75FC7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8777532" y="3423938"/>
            <a:ext cx="351528" cy="4040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0B60FC-0EC4-839D-D7DB-15F6F67668C7}"/>
              </a:ext>
            </a:extLst>
          </p:cNvPr>
          <p:cNvSpPr txBox="1"/>
          <p:nvPr/>
        </p:nvSpPr>
        <p:spPr>
          <a:xfrm>
            <a:off x="8953296" y="3625956"/>
            <a:ext cx="2783509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Всі ці точки займають різні положення у</a:t>
            </a:r>
            <a:r>
              <a:rPr lang="en-US" dirty="0">
                <a:solidFill>
                  <a:srgbClr val="FFFFFF"/>
                </a:solidFill>
                <a:latin typeface="YouTube Sans"/>
              </a:rPr>
              <a:t> 3D </a:t>
            </a:r>
            <a:r>
              <a:rPr lang="uk-UA" dirty="0">
                <a:solidFill>
                  <a:srgbClr val="FFFFFF"/>
                </a:solidFill>
                <a:latin typeface="YouTube Sans"/>
              </a:rPr>
              <a:t>але коли ми їх проєктуємо,</a:t>
            </a:r>
            <a:r>
              <a:rPr lang="en-US" dirty="0">
                <a:solidFill>
                  <a:srgbClr val="FFFFFF"/>
                </a:solidFill>
                <a:latin typeface="YouTube Sans"/>
              </a:rPr>
              <a:t> </a:t>
            </a:r>
            <a:r>
              <a:rPr lang="uk-UA" dirty="0">
                <a:solidFill>
                  <a:srgbClr val="FFFFFF"/>
                </a:solidFill>
                <a:latin typeface="YouTube Sans"/>
              </a:rPr>
              <a:t>вони проєктуються в одну точку у </a:t>
            </a:r>
            <a:r>
              <a:rPr lang="en-US" dirty="0">
                <a:solidFill>
                  <a:srgbClr val="FFFFFF"/>
                </a:solidFill>
                <a:latin typeface="YouTube Sans"/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40807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6683-4868-7E9A-D626-77B94E86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509399-9179-0B06-AEFD-53108E7F6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438103" cy="4351337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Можна думати про кожну проєктовану точку як лінію в оргінальному 3</a:t>
                </a:r>
                <a:r>
                  <a:rPr lang="en-US" dirty="0">
                    <a:latin typeface="YouTube Sans"/>
                  </a:rPr>
                  <a:t>D</a:t>
                </a:r>
                <a:r>
                  <a:rPr lang="uk-UA" dirty="0">
                    <a:latin typeface="YouTube Sans"/>
                  </a:rPr>
                  <a:t> просторі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Кожна лінія переходить початок координат, отже має просту формулу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З точки зору простору перспективи, всі точки у цих лініях є ця сама точка бо вони проєктуються до цього самого положення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509399-9179-0B06-AEFD-53108E7F6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438103" cy="4351337"/>
              </a:xfrm>
              <a:blipFill>
                <a:blip r:embed="rId2"/>
                <a:stretch>
                  <a:fillRect l="-355" t="-980" r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DB0FDB-337F-4B80-A45A-191A605530A3}"/>
              </a:ext>
            </a:extLst>
          </p:cNvPr>
          <p:cNvCxnSpPr/>
          <p:nvPr/>
        </p:nvCxnSpPr>
        <p:spPr>
          <a:xfrm flipV="1">
            <a:off x="6242905" y="1490745"/>
            <a:ext cx="0" cy="1229096"/>
          </a:xfrm>
          <a:prstGeom prst="straightConnector1">
            <a:avLst/>
          </a:prstGeom>
          <a:ln w="28575">
            <a:solidFill>
              <a:srgbClr val="00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31E365-0B17-E6D7-CA35-2C7583D9AC22}"/>
              </a:ext>
            </a:extLst>
          </p:cNvPr>
          <p:cNvCxnSpPr>
            <a:cxnSpLocks/>
          </p:cNvCxnSpPr>
          <p:nvPr/>
        </p:nvCxnSpPr>
        <p:spPr>
          <a:xfrm flipV="1">
            <a:off x="6242905" y="2155763"/>
            <a:ext cx="593766" cy="564078"/>
          </a:xfrm>
          <a:prstGeom prst="straightConnector1">
            <a:avLst/>
          </a:prstGeom>
          <a:ln w="28575">
            <a:solidFill>
              <a:srgbClr val="00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D18933-6261-7BC0-7771-DE3C4B1984F4}"/>
              </a:ext>
            </a:extLst>
          </p:cNvPr>
          <p:cNvCxnSpPr>
            <a:cxnSpLocks/>
          </p:cNvCxnSpPr>
          <p:nvPr/>
        </p:nvCxnSpPr>
        <p:spPr>
          <a:xfrm>
            <a:off x="6242904" y="2719841"/>
            <a:ext cx="1116281" cy="100940"/>
          </a:xfrm>
          <a:prstGeom prst="straightConnector1">
            <a:avLst/>
          </a:prstGeom>
          <a:ln w="28575">
            <a:solidFill>
              <a:srgbClr val="00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CAB2E-878F-F5A7-9E77-FCB3A60A670B}"/>
                  </a:ext>
                </a:extLst>
              </p:cNvPr>
              <p:cNvSpPr txBox="1"/>
              <p:nvPr/>
            </p:nvSpPr>
            <p:spPr>
              <a:xfrm>
                <a:off x="6836671" y="190741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CAB2E-878F-F5A7-9E77-FCB3A60A6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671" y="1907416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B099D-783D-04E2-6CC2-CBEAE6601B70}"/>
                  </a:ext>
                </a:extLst>
              </p:cNvPr>
              <p:cNvSpPr txBox="1"/>
              <p:nvPr/>
            </p:nvSpPr>
            <p:spPr>
              <a:xfrm>
                <a:off x="7440136" y="265804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B099D-783D-04E2-6CC2-CBEAE660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36" y="2658046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B6C528-AFC6-455D-FB68-54B3F2952829}"/>
                  </a:ext>
                </a:extLst>
              </p:cNvPr>
              <p:cNvSpPr txBox="1"/>
              <p:nvPr/>
            </p:nvSpPr>
            <p:spPr>
              <a:xfrm>
                <a:off x="6161611" y="1136985"/>
                <a:ext cx="162585" cy="2774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B6C528-AFC6-455D-FB68-54B3F2952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611" y="1136985"/>
                <a:ext cx="162585" cy="277404"/>
              </a:xfrm>
              <a:prstGeom prst="rect">
                <a:avLst/>
              </a:prstGeom>
              <a:blipFill>
                <a:blip r:embed="rId5"/>
                <a:stretch>
                  <a:fillRect l="-46154" r="-4230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5FDB9A-C716-D225-EE6F-36D115073F08}"/>
              </a:ext>
            </a:extLst>
          </p:cNvPr>
          <p:cNvCxnSpPr>
            <a:cxnSpLocks/>
          </p:cNvCxnSpPr>
          <p:nvPr/>
        </p:nvCxnSpPr>
        <p:spPr>
          <a:xfrm flipH="1">
            <a:off x="5803518" y="1858880"/>
            <a:ext cx="1733888" cy="1151906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B4C524-78F9-796B-2E97-20ECC723DAD6}"/>
              </a:ext>
            </a:extLst>
          </p:cNvPr>
          <p:cNvCxnSpPr>
            <a:cxnSpLocks/>
          </p:cNvCxnSpPr>
          <p:nvPr/>
        </p:nvCxnSpPr>
        <p:spPr>
          <a:xfrm flipH="1">
            <a:off x="6062599" y="2045915"/>
            <a:ext cx="477189" cy="1118417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5E3F77-3F38-5D18-D856-E62C9427577E}"/>
              </a:ext>
            </a:extLst>
          </p:cNvPr>
          <p:cNvCxnSpPr>
            <a:cxnSpLocks/>
          </p:cNvCxnSpPr>
          <p:nvPr/>
        </p:nvCxnSpPr>
        <p:spPr>
          <a:xfrm>
            <a:off x="6195849" y="1936069"/>
            <a:ext cx="105344" cy="1261752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7CBD-11B7-738C-318A-E5525A1D2525}"/>
              </a:ext>
            </a:extLst>
          </p:cNvPr>
          <p:cNvCxnSpPr>
            <a:cxnSpLocks/>
          </p:cNvCxnSpPr>
          <p:nvPr/>
        </p:nvCxnSpPr>
        <p:spPr>
          <a:xfrm flipH="1">
            <a:off x="6109469" y="1705334"/>
            <a:ext cx="435934" cy="1566709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6EAFED-411D-C397-780F-4D716E0CB1E4}"/>
              </a:ext>
            </a:extLst>
          </p:cNvPr>
          <p:cNvCxnSpPr>
            <a:cxnSpLocks/>
          </p:cNvCxnSpPr>
          <p:nvPr/>
        </p:nvCxnSpPr>
        <p:spPr>
          <a:xfrm flipH="1">
            <a:off x="5639439" y="2488688"/>
            <a:ext cx="1377538" cy="392251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0FBD9D-D753-B768-14A5-24639A3CCCF8}"/>
              </a:ext>
            </a:extLst>
          </p:cNvPr>
          <p:cNvCxnSpPr>
            <a:cxnSpLocks/>
          </p:cNvCxnSpPr>
          <p:nvPr/>
        </p:nvCxnSpPr>
        <p:spPr>
          <a:xfrm>
            <a:off x="5904927" y="2155763"/>
            <a:ext cx="655311" cy="1042058"/>
          </a:xfrm>
          <a:prstGeom prst="straightConnector1">
            <a:avLst/>
          </a:prstGeom>
          <a:ln w="12700">
            <a:solidFill>
              <a:srgbClr val="00B0F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3DDF469-D17C-7BF5-134E-29811ED42284}"/>
              </a:ext>
            </a:extLst>
          </p:cNvPr>
          <p:cNvSpPr/>
          <p:nvPr/>
        </p:nvSpPr>
        <p:spPr>
          <a:xfrm>
            <a:off x="5368089" y="1336364"/>
            <a:ext cx="2448296" cy="212568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480337-DAD8-E804-69A4-E0BC9F2408D5}"/>
              </a:ext>
            </a:extLst>
          </p:cNvPr>
          <p:cNvCxnSpPr>
            <a:cxnSpLocks/>
          </p:cNvCxnSpPr>
          <p:nvPr/>
        </p:nvCxnSpPr>
        <p:spPr>
          <a:xfrm flipV="1">
            <a:off x="7699350" y="1579810"/>
            <a:ext cx="835492" cy="3562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7CC4ECF-7DC9-0F5D-1CB4-40520C90C5F9}"/>
              </a:ext>
            </a:extLst>
          </p:cNvPr>
          <p:cNvSpPr txBox="1"/>
          <p:nvPr/>
        </p:nvSpPr>
        <p:spPr>
          <a:xfrm>
            <a:off x="8380462" y="1259176"/>
            <a:ext cx="2224487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Всі ці лінії представляють одну проєктовану точку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DDC864-7405-CB13-60CC-9BCC01D024F8}"/>
                  </a:ext>
                </a:extLst>
              </p:cNvPr>
              <p:cNvSpPr txBox="1"/>
              <p:nvPr/>
            </p:nvSpPr>
            <p:spPr>
              <a:xfrm>
                <a:off x="4935959" y="3593899"/>
                <a:ext cx="208101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DDC864-7405-CB13-60CC-9BCC01D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959" y="3593899"/>
                <a:ext cx="2081018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Brace 41">
            <a:extLst>
              <a:ext uri="{FF2B5EF4-FFF2-40B4-BE49-F238E27FC236}">
                <a16:creationId xmlns:a16="http://schemas.microsoft.com/office/drawing/2014/main" id="{707BDF8A-571B-F52F-A524-C19B12EC7108}"/>
              </a:ext>
            </a:extLst>
          </p:cNvPr>
          <p:cNvSpPr/>
          <p:nvPr/>
        </p:nvSpPr>
        <p:spPr>
          <a:xfrm rot="5400000">
            <a:off x="5891023" y="3805451"/>
            <a:ext cx="178130" cy="1950671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FD8EC4-B3AD-890F-11F1-B17E100493A3}"/>
              </a:ext>
            </a:extLst>
          </p:cNvPr>
          <p:cNvSpPr txBox="1"/>
          <p:nvPr/>
        </p:nvSpPr>
        <p:spPr>
          <a:xfrm>
            <a:off x="4678198" y="4888660"/>
            <a:ext cx="2743199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Це все та сама точка, ми просто рухаємося по лінії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EF9E6-AC83-C943-9140-8A1546869C3E}"/>
              </a:ext>
            </a:extLst>
          </p:cNvPr>
          <p:cNvCxnSpPr/>
          <p:nvPr/>
        </p:nvCxnSpPr>
        <p:spPr>
          <a:xfrm flipV="1">
            <a:off x="8534843" y="3412155"/>
            <a:ext cx="0" cy="1229096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53232E-0057-DD82-04FF-B53D40B8F583}"/>
              </a:ext>
            </a:extLst>
          </p:cNvPr>
          <p:cNvCxnSpPr>
            <a:cxnSpLocks/>
          </p:cNvCxnSpPr>
          <p:nvPr/>
        </p:nvCxnSpPr>
        <p:spPr>
          <a:xfrm flipV="1">
            <a:off x="8534843" y="4077173"/>
            <a:ext cx="593766" cy="564078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7D1E6D-678C-9215-0263-0458BA0AF994}"/>
              </a:ext>
            </a:extLst>
          </p:cNvPr>
          <p:cNvCxnSpPr>
            <a:cxnSpLocks/>
          </p:cNvCxnSpPr>
          <p:nvPr/>
        </p:nvCxnSpPr>
        <p:spPr>
          <a:xfrm>
            <a:off x="8534842" y="4641251"/>
            <a:ext cx="1116281" cy="100940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09C355-F288-0609-0190-D85B52CC9CDD}"/>
                  </a:ext>
                </a:extLst>
              </p:cNvPr>
              <p:cNvSpPr txBox="1"/>
              <p:nvPr/>
            </p:nvSpPr>
            <p:spPr>
              <a:xfrm>
                <a:off x="9128609" y="382882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09C355-F288-0609-0190-D85B52CC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09" y="3828826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185E64-BD04-8160-9EA5-2E28679EEB85}"/>
                  </a:ext>
                </a:extLst>
              </p:cNvPr>
              <p:cNvSpPr txBox="1"/>
              <p:nvPr/>
            </p:nvSpPr>
            <p:spPr>
              <a:xfrm>
                <a:off x="9732074" y="457945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185E64-BD04-8160-9EA5-2E28679EE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4" y="4579456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E383D5-CBD3-2EE6-360A-86AB4BDD240F}"/>
              </a:ext>
            </a:extLst>
          </p:cNvPr>
          <p:cNvCxnSpPr>
            <a:cxnSpLocks/>
          </p:cNvCxnSpPr>
          <p:nvPr/>
        </p:nvCxnSpPr>
        <p:spPr>
          <a:xfrm flipH="1">
            <a:off x="8095456" y="3780290"/>
            <a:ext cx="1733888" cy="11519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02D5B3D6-BEC1-FBED-C8CD-46E5E8D26610}"/>
              </a:ext>
            </a:extLst>
          </p:cNvPr>
          <p:cNvSpPr/>
          <p:nvPr/>
        </p:nvSpPr>
        <p:spPr>
          <a:xfrm>
            <a:off x="8731919" y="4407564"/>
            <a:ext cx="118747" cy="13519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AA30E51-3474-8194-0523-40BED8796D3E}"/>
              </a:ext>
            </a:extLst>
          </p:cNvPr>
          <p:cNvSpPr/>
          <p:nvPr/>
        </p:nvSpPr>
        <p:spPr>
          <a:xfrm>
            <a:off x="9360229" y="4003776"/>
            <a:ext cx="118747" cy="13519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9EA95D-6D45-D9EE-D796-618323F8B4AC}"/>
                  </a:ext>
                </a:extLst>
              </p:cNvPr>
              <p:cNvSpPr txBox="1"/>
              <p:nvPr/>
            </p:nvSpPr>
            <p:spPr>
              <a:xfrm>
                <a:off x="8596597" y="4941257"/>
                <a:ext cx="43531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9EA95D-6D45-D9EE-D796-618323F8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597" y="4941257"/>
                <a:ext cx="435311" cy="1020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82F8E2-C1F1-A31A-5C64-9C95464B0218}"/>
                  </a:ext>
                </a:extLst>
              </p:cNvPr>
              <p:cNvSpPr txBox="1"/>
              <p:nvPr/>
            </p:nvSpPr>
            <p:spPr>
              <a:xfrm>
                <a:off x="9360229" y="4957386"/>
                <a:ext cx="56355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82F8E2-C1F1-A31A-5C64-9C95464B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229" y="4957386"/>
                <a:ext cx="563551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5CC341-8782-A5B7-6111-6D01D3E32F6C}"/>
              </a:ext>
            </a:extLst>
          </p:cNvPr>
          <p:cNvCxnSpPr>
            <a:stCxn id="57" idx="0"/>
            <a:endCxn id="55" idx="4"/>
          </p:cNvCxnSpPr>
          <p:nvPr/>
        </p:nvCxnSpPr>
        <p:spPr>
          <a:xfrm flipH="1" flipV="1">
            <a:off x="8791293" y="4542757"/>
            <a:ext cx="22960" cy="39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9B07BE6-0554-3611-D735-B558675875B8}"/>
              </a:ext>
            </a:extLst>
          </p:cNvPr>
          <p:cNvCxnSpPr>
            <a:cxnSpLocks/>
            <a:stCxn id="58" idx="0"/>
            <a:endCxn id="56" idx="4"/>
          </p:cNvCxnSpPr>
          <p:nvPr/>
        </p:nvCxnSpPr>
        <p:spPr>
          <a:xfrm flipH="1" flipV="1">
            <a:off x="9419603" y="4138969"/>
            <a:ext cx="222402" cy="818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FB12C7-CC3B-482E-17C6-A5F3DCF35DCA}"/>
                  </a:ext>
                </a:extLst>
              </p:cNvPr>
              <p:cNvSpPr txBox="1"/>
              <p:nvPr/>
            </p:nvSpPr>
            <p:spPr>
              <a:xfrm>
                <a:off x="8444689" y="3130625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FB12C7-CC3B-482E-17C6-A5F3DCF3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689" y="3130625"/>
                <a:ext cx="197939" cy="276999"/>
              </a:xfrm>
              <a:prstGeom prst="rect">
                <a:avLst/>
              </a:prstGeom>
              <a:blipFill>
                <a:blip r:embed="rId11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2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7" grpId="0" animBg="1"/>
      <p:bldP spid="40" grpId="0" animBg="1"/>
      <p:bldP spid="41" grpId="0"/>
      <p:bldP spid="42" grpId="0" animBg="1"/>
      <p:bldP spid="43" grpId="0" animBg="1"/>
      <p:bldP spid="47" grpId="0"/>
      <p:bldP spid="48" grpId="0"/>
      <p:bldP spid="55" grpId="0" animBg="1"/>
      <p:bldP spid="56" grpId="0" animBg="1"/>
      <p:bldP spid="57" grpId="0"/>
      <p:bldP spid="5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B1AD-FB2C-DBE9-CB2C-72E7394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Однорідні Координати – Перспектива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190E0-F029-4D33-B0F0-2551E6237F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Підсумовуючи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коли ми обчислюємо з нормальними </a:t>
                </a:r>
                <a:r>
                  <a:rPr lang="en-US" dirty="0">
                    <a:latin typeface="YouTube Sans"/>
                  </a:rPr>
                  <a:t>3D </a:t>
                </a:r>
                <a:r>
                  <a:rPr lang="uk-UA" dirty="0">
                    <a:latin typeface="YouTube Sans"/>
                  </a:rPr>
                  <a:t>точки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однорідні координати дозволяють нам паралельно перенести їхнє положення за допомогою матриць, зберігаючи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Коли ми міняємо значення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тоді мусимо ділити вектор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координатом щоби його </a:t>
                </a:r>
                <a:r>
                  <a:rPr lang="en-US" dirty="0">
                    <a:latin typeface="YouTube Sans"/>
                  </a:rPr>
                  <a:t>“</a:t>
                </a:r>
                <a:r>
                  <a:rPr lang="uk-UA" dirty="0">
                    <a:latin typeface="YouTube Sans"/>
                  </a:rPr>
                  <a:t>нормалізувати</a:t>
                </a:r>
                <a:r>
                  <a:rPr lang="en-US" dirty="0">
                    <a:latin typeface="YouTube Sans"/>
                  </a:rPr>
                  <a:t>” </a:t>
                </a:r>
                <a:r>
                  <a:rPr lang="uk-UA" dirty="0">
                    <a:latin typeface="YouTube Sans"/>
                  </a:rPr>
                  <a:t>назад до нормальної точки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В цей спосіб, отримуємо проєктовану точку на площині монітора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190E0-F029-4D33-B0F0-2551E6237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30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817-C593-6102-FFA3-71902A4F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3702-BA10-DAA2-6AFE-2A2D9FBB7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3767327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Вертаючи до перспективної матриці в орднорідних координат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воно має кілька проблем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Ви може попередньо завважали що коли ми малюємо трикутник, він є розтягнений до розімру вікна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Наша матриця перспективи не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язує цю проблему і наш растеризатор також її не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язує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414D5-B77F-1D56-418E-FCF842CF5DC5}"/>
                  </a:ext>
                </a:extLst>
              </p:cNvPr>
              <p:cNvSpPr txBox="1"/>
              <p:nvPr/>
            </p:nvSpPr>
            <p:spPr>
              <a:xfrm>
                <a:off x="6683828" y="1872216"/>
                <a:ext cx="3591304" cy="1027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414D5-B77F-1D56-418E-FCF842CF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828" y="1872216"/>
                <a:ext cx="3591304" cy="1027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99253A4-282D-B7C5-424B-196E6D41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53" y="3077688"/>
            <a:ext cx="2548664" cy="1761271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AA6AC5CE-FD09-FCEE-9B03-FBF0936B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70" y="3077688"/>
            <a:ext cx="1907914" cy="1761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76F20-A70C-F203-DCC9-BB5329558CA8}"/>
              </a:ext>
            </a:extLst>
          </p:cNvPr>
          <p:cNvSpPr txBox="1"/>
          <p:nvPr/>
        </p:nvSpPr>
        <p:spPr>
          <a:xfrm>
            <a:off x="5115453" y="4959305"/>
            <a:ext cx="2548664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Тут малюємо рівносторонний трикутник але він являється розтягненим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D5639-31A7-7346-15D7-51D6BAAE4E4C}"/>
              </a:ext>
            </a:extLst>
          </p:cNvPr>
          <p:cNvSpPr txBox="1"/>
          <p:nvPr/>
        </p:nvSpPr>
        <p:spPr>
          <a:xfrm>
            <a:off x="7750371" y="4954913"/>
            <a:ext cx="2201466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FFFF"/>
                </a:solidFill>
                <a:latin typeface="YouTube Sans"/>
              </a:rPr>
              <a:t>Ми хочемо щоб він був намальованим рівносторонним</a:t>
            </a:r>
            <a:endParaRPr lang="en-US" dirty="0">
              <a:solidFill>
                <a:srgbClr val="FFFFFF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1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E021-781E-6CD1-75DC-5AC219A8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Перспективна Матриця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3E90E-FDEC-6480-FDA7-FB5BFAB6F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3" y="1828801"/>
                <a:ext cx="5135090" cy="309946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Проблема полягає в тим що ми не включаємо </a:t>
                </a:r>
                <a:r>
                  <a:rPr lang="uk-UA" b="1" dirty="0">
                    <a:latin typeface="YouTube Sans"/>
                  </a:rPr>
                  <a:t>Співвідношення Сторін</a:t>
                </a:r>
                <a:r>
                  <a:rPr lang="en-US" b="1" dirty="0">
                    <a:latin typeface="YouTube Sans"/>
                  </a:rPr>
                  <a:t>/Aspect Ratio</a:t>
                </a:r>
                <a:r>
                  <a:rPr lang="uk-UA" dirty="0">
                    <a:latin typeface="YouTube Sans"/>
                  </a:rPr>
                  <a:t> вікна</a:t>
                </a:r>
              </a:p>
              <a:p>
                <a:r>
                  <a:rPr lang="uk-UA" b="1" dirty="0">
                    <a:latin typeface="YouTube Sans"/>
                  </a:rPr>
                  <a:t>Співвідношення Сторін </a:t>
                </a:r>
                <a:r>
                  <a:rPr lang="uk-UA" dirty="0">
                    <a:latin typeface="YouTube Sans"/>
                  </a:rPr>
                  <a:t>це співвідношення ширини до висоти вікна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uk-UA" dirty="0">
                    <a:latin typeface="YouTube Sans"/>
                  </a:rPr>
                  <a:t>або монітора)</a:t>
                </a:r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𝐴𝑠𝑝𝑒𝑐𝑡𝑅𝑎𝑡𝑖𝑜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𝑊𝑖𝑛𝑑𝑜𝑤𝑊𝑖𝑑𝑡h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𝑊𝑖𝑛𝑑𝑜𝑤𝐻𝑒𝑖𝑔h𝑡</m:t>
                        </m:r>
                      </m:den>
                    </m:f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Ширина може бути довша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коротша як висота але в просторі </a:t>
                </a:r>
                <a:r>
                  <a:rPr lang="en-US" dirty="0">
                    <a:latin typeface="YouTube Sans"/>
                  </a:rPr>
                  <a:t>NDC </a:t>
                </a:r>
                <a:r>
                  <a:rPr lang="uk-UA" dirty="0">
                    <a:latin typeface="YouTube Sans"/>
                  </a:rPr>
                  <a:t>ми тільки приймаємо точки між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uk-UA" dirty="0">
                    <a:latin typeface="YouTube Sans"/>
                  </a:rPr>
                  <a:t>в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3E90E-FDEC-6480-FDA7-FB5BFAB6F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3" y="1828801"/>
                <a:ext cx="5135090" cy="3099460"/>
              </a:xfrm>
              <a:blipFill>
                <a:blip r:embed="rId2"/>
                <a:stretch>
                  <a:fillRect l="-238" t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amera">
                <a:extLst>
                  <a:ext uri="{FF2B5EF4-FFF2-40B4-BE49-F238E27FC236}">
                    <a16:creationId xmlns:a16="http://schemas.microsoft.com/office/drawing/2014/main" id="{168C6C94-1F2F-1422-106C-63F800EF4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41743" y="2680043"/>
              <a:ext cx="947591" cy="9615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47591" cy="96151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80764" ay="1360512" az="93046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amera">
                <a:extLst>
                  <a:ext uri="{FF2B5EF4-FFF2-40B4-BE49-F238E27FC236}">
                    <a16:creationId xmlns:a16="http://schemas.microsoft.com/office/drawing/2014/main" id="{168C6C94-1F2F-1422-106C-63F800EF4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1743" y="2680043"/>
                <a:ext cx="947591" cy="961517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C5FC1-3422-80E2-9ED2-74CC61AC1E37}"/>
              </a:ext>
            </a:extLst>
          </p:cNvPr>
          <p:cNvCxnSpPr/>
          <p:nvPr/>
        </p:nvCxnSpPr>
        <p:spPr>
          <a:xfrm>
            <a:off x="7712286" y="1691322"/>
            <a:ext cx="1769035" cy="37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48E94A-D4B4-A4FA-B43C-DDAA35B22E2C}"/>
              </a:ext>
            </a:extLst>
          </p:cNvPr>
          <p:cNvCxnSpPr>
            <a:cxnSpLocks/>
          </p:cNvCxnSpPr>
          <p:nvPr/>
        </p:nvCxnSpPr>
        <p:spPr>
          <a:xfrm>
            <a:off x="9481321" y="2061863"/>
            <a:ext cx="0" cy="115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263995-4AB6-6CBE-4327-9086D6B4127E}"/>
              </a:ext>
            </a:extLst>
          </p:cNvPr>
          <p:cNvCxnSpPr/>
          <p:nvPr/>
        </p:nvCxnSpPr>
        <p:spPr>
          <a:xfrm>
            <a:off x="7712286" y="1691322"/>
            <a:ext cx="0" cy="99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5C3F46-EEF2-E74D-B822-A09CC418A593}"/>
              </a:ext>
            </a:extLst>
          </p:cNvPr>
          <p:cNvCxnSpPr/>
          <p:nvPr/>
        </p:nvCxnSpPr>
        <p:spPr>
          <a:xfrm>
            <a:off x="7712286" y="2683766"/>
            <a:ext cx="1769035" cy="53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756CA8-B73D-CB02-DD56-34EA4D15B2F7}"/>
              </a:ext>
            </a:extLst>
          </p:cNvPr>
          <p:cNvCxnSpPr/>
          <p:nvPr/>
        </p:nvCxnSpPr>
        <p:spPr>
          <a:xfrm>
            <a:off x="7712286" y="1691322"/>
            <a:ext cx="149412" cy="12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DE6609-07E8-10A7-A122-820302B10AD6}"/>
              </a:ext>
            </a:extLst>
          </p:cNvPr>
          <p:cNvCxnSpPr/>
          <p:nvPr/>
        </p:nvCxnSpPr>
        <p:spPr>
          <a:xfrm flipH="1">
            <a:off x="7951345" y="2080619"/>
            <a:ext cx="1529976" cy="91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A367A1-864C-43D2-6D8E-55075CD4310D}"/>
              </a:ext>
            </a:extLst>
          </p:cNvPr>
          <p:cNvCxnSpPr/>
          <p:nvPr/>
        </p:nvCxnSpPr>
        <p:spPr>
          <a:xfrm flipH="1" flipV="1">
            <a:off x="7999157" y="3053957"/>
            <a:ext cx="1482164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F26790-D993-5D1D-C52C-E29CB30FF5D7}"/>
              </a:ext>
            </a:extLst>
          </p:cNvPr>
          <p:cNvCxnSpPr/>
          <p:nvPr/>
        </p:nvCxnSpPr>
        <p:spPr>
          <a:xfrm>
            <a:off x="7712286" y="2680043"/>
            <a:ext cx="149412" cy="3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D4C4E-CB5D-D4B0-65B3-4C8DA1DB08BF}"/>
                  </a:ext>
                </a:extLst>
              </p:cNvPr>
              <p:cNvSpPr txBox="1"/>
              <p:nvPr/>
            </p:nvSpPr>
            <p:spPr>
              <a:xfrm>
                <a:off x="7365649" y="1963474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D4C4E-CB5D-D4B0-65B3-4C8DA1DB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649" y="1963474"/>
                <a:ext cx="365485" cy="276999"/>
              </a:xfrm>
              <a:prstGeom prst="rect">
                <a:avLst/>
              </a:prstGeom>
              <a:blipFill>
                <a:blip r:embed="rId5"/>
                <a:stretch>
                  <a:fillRect l="-1667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7A267-775C-21DD-AAD8-76E8C4C1F4EE}"/>
                  </a:ext>
                </a:extLst>
              </p:cNvPr>
              <p:cNvSpPr txBox="1"/>
              <p:nvPr/>
            </p:nvSpPr>
            <p:spPr>
              <a:xfrm>
                <a:off x="8190427" y="2732814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7A267-775C-21DD-AAD8-76E8C4C1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427" y="2732814"/>
                <a:ext cx="365485" cy="276999"/>
              </a:xfrm>
              <a:prstGeom prst="rect">
                <a:avLst/>
              </a:prstGeom>
              <a:blipFill>
                <a:blip r:embed="rId6"/>
                <a:stretch>
                  <a:fillRect l="-3333" r="-13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C2EE-2F53-3355-7DC0-676E6C76EBA8}"/>
                  </a:ext>
                </a:extLst>
              </p:cNvPr>
              <p:cNvSpPr txBox="1"/>
              <p:nvPr/>
            </p:nvSpPr>
            <p:spPr>
              <a:xfrm>
                <a:off x="9474644" y="250670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C2EE-2F53-3355-7DC0-676E6C76E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644" y="2506704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82FC50-3B5B-60F8-1F6D-A35CC1A59A87}"/>
                  </a:ext>
                </a:extLst>
              </p:cNvPr>
              <p:cNvSpPr txBox="1"/>
              <p:nvPr/>
            </p:nvSpPr>
            <p:spPr>
              <a:xfrm>
                <a:off x="8381402" y="158846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82FC50-3B5B-60F8-1F6D-A35CC1A59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02" y="1588468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F0EDB2-3573-4243-2754-5E5EB5D48C5E}"/>
              </a:ext>
            </a:extLst>
          </p:cNvPr>
          <p:cNvCxnSpPr>
            <a:cxnSpLocks/>
          </p:cNvCxnSpPr>
          <p:nvPr/>
        </p:nvCxnSpPr>
        <p:spPr>
          <a:xfrm flipV="1">
            <a:off x="8596803" y="1443920"/>
            <a:ext cx="0" cy="1093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E8AF7D-CF73-2690-91B4-D19E0DC358D8}"/>
              </a:ext>
            </a:extLst>
          </p:cNvPr>
          <p:cNvCxnSpPr>
            <a:cxnSpLocks/>
          </p:cNvCxnSpPr>
          <p:nvPr/>
        </p:nvCxnSpPr>
        <p:spPr>
          <a:xfrm>
            <a:off x="8596803" y="2537406"/>
            <a:ext cx="0" cy="960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00EBF-296C-3AEF-74A1-52255DDADB30}"/>
              </a:ext>
            </a:extLst>
          </p:cNvPr>
          <p:cNvCxnSpPr>
            <a:cxnSpLocks/>
          </p:cNvCxnSpPr>
          <p:nvPr/>
        </p:nvCxnSpPr>
        <p:spPr>
          <a:xfrm>
            <a:off x="8596803" y="2537406"/>
            <a:ext cx="1298795" cy="354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01CCDE-8990-5BC8-7B6E-16F30C3B42B5}"/>
              </a:ext>
            </a:extLst>
          </p:cNvPr>
          <p:cNvCxnSpPr>
            <a:cxnSpLocks/>
          </p:cNvCxnSpPr>
          <p:nvPr/>
        </p:nvCxnSpPr>
        <p:spPr>
          <a:xfrm flipH="1" flipV="1">
            <a:off x="7504408" y="2232542"/>
            <a:ext cx="1093327" cy="303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2CE0E3F-BD2C-D6A0-3315-BF3D96E06D53}"/>
              </a:ext>
            </a:extLst>
          </p:cNvPr>
          <p:cNvSpPr/>
          <p:nvPr/>
        </p:nvSpPr>
        <p:spPr>
          <a:xfrm>
            <a:off x="7416142" y="4603146"/>
            <a:ext cx="1638792" cy="11519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5964BC-FFF1-7293-618D-7D5B20DCEBDA}"/>
                  </a:ext>
                </a:extLst>
              </p:cNvPr>
              <p:cNvSpPr txBox="1"/>
              <p:nvPr/>
            </p:nvSpPr>
            <p:spPr>
              <a:xfrm>
                <a:off x="8058278" y="6192498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5964BC-FFF1-7293-618D-7D5B20DC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78" y="6192498"/>
                <a:ext cx="365485" cy="276999"/>
              </a:xfrm>
              <a:prstGeom prst="rect">
                <a:avLst/>
              </a:prstGeom>
              <a:blipFill>
                <a:blip r:embed="rId9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EC64DD-A9D2-7724-F643-06EAB3489E35}"/>
                  </a:ext>
                </a:extLst>
              </p:cNvPr>
              <p:cNvSpPr txBox="1"/>
              <p:nvPr/>
            </p:nvSpPr>
            <p:spPr>
              <a:xfrm>
                <a:off x="6680168" y="5031567"/>
                <a:ext cx="479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EC64DD-A9D2-7724-F643-06EAB3489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168" y="5031567"/>
                <a:ext cx="479555" cy="276999"/>
              </a:xfrm>
              <a:prstGeom prst="rect">
                <a:avLst/>
              </a:prstGeom>
              <a:blipFill>
                <a:blip r:embed="rId10"/>
                <a:stretch>
                  <a:fillRect l="-1282" r="-641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4BBAC-2377-162B-B199-151A8341759B}"/>
                  </a:ext>
                </a:extLst>
              </p:cNvPr>
              <p:cNvSpPr txBox="1"/>
              <p:nvPr/>
            </p:nvSpPr>
            <p:spPr>
              <a:xfrm>
                <a:off x="8142957" y="3922906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4BBAC-2377-162B-B199-151A8341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957" y="3922906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B278A1-BBB9-4DD9-F943-CD37796C0BD2}"/>
                  </a:ext>
                </a:extLst>
              </p:cNvPr>
              <p:cNvSpPr txBox="1"/>
              <p:nvPr/>
            </p:nvSpPr>
            <p:spPr>
              <a:xfrm>
                <a:off x="9337208" y="5031568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B278A1-BBB9-4DD9-F943-CD37796C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208" y="5031568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32258" r="-5806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773689-FFCF-4EB3-3805-C5D403EA691C}"/>
              </a:ext>
            </a:extLst>
          </p:cNvPr>
          <p:cNvCxnSpPr>
            <a:cxnSpLocks/>
          </p:cNvCxnSpPr>
          <p:nvPr/>
        </p:nvCxnSpPr>
        <p:spPr>
          <a:xfrm>
            <a:off x="8237096" y="4211259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24F1E9-E005-86B7-18BE-23B1B1CDAEED}"/>
              </a:ext>
            </a:extLst>
          </p:cNvPr>
          <p:cNvCxnSpPr>
            <a:cxnSpLocks/>
          </p:cNvCxnSpPr>
          <p:nvPr/>
        </p:nvCxnSpPr>
        <p:spPr>
          <a:xfrm flipH="1">
            <a:off x="7163853" y="5179097"/>
            <a:ext cx="21375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25837F9-F232-AE74-AA32-7DA205FE0FFF}"/>
              </a:ext>
            </a:extLst>
          </p:cNvPr>
          <p:cNvSpPr/>
          <p:nvPr/>
        </p:nvSpPr>
        <p:spPr>
          <a:xfrm>
            <a:off x="6397894" y="3922906"/>
            <a:ext cx="460106" cy="256933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264726-DF8C-C748-1552-51C82B8FEDCC}"/>
                  </a:ext>
                </a:extLst>
              </p:cNvPr>
              <p:cNvSpPr txBox="1"/>
              <p:nvPr/>
            </p:nvSpPr>
            <p:spPr>
              <a:xfrm>
                <a:off x="4467810" y="4701664"/>
                <a:ext cx="1840675" cy="1477328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FFFFFF"/>
                    </a:solidFill>
                    <a:latin typeface="YouTube Sans"/>
                  </a:rPr>
                  <a:t>Ми хочемо приймати всі точки в цьому діапазоні, замість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[−1, </m:t>
                    </m:r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lang="en-US" dirty="0">
                  <a:solidFill>
                    <a:srgbClr val="FFFFFF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264726-DF8C-C748-1552-51C82B8FE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10" y="4701664"/>
                <a:ext cx="1840675" cy="1477328"/>
              </a:xfrm>
              <a:prstGeom prst="rect">
                <a:avLst/>
              </a:prstGeom>
              <a:blipFill>
                <a:blip r:embed="rId13"/>
                <a:stretch>
                  <a:fillRect l="-2980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10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8" grpId="0" animBg="1"/>
      <p:bldP spid="43" grpId="0"/>
      <p:bldP spid="44" grpId="0"/>
      <p:bldP spid="45" grpId="0"/>
      <p:bldP spid="46" grpId="0"/>
      <p:bldP spid="71" grpId="0" animBg="1"/>
      <p:bldP spid="72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15597</TotalTime>
  <Words>1318</Words>
  <Application>Microsoft Office PowerPoint</Application>
  <PresentationFormat>Widescreen</PresentationFormat>
  <Paragraphs>197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Century Schoolbook</vt:lpstr>
      <vt:lpstr>Wingdings 2</vt:lpstr>
      <vt:lpstr>YouTube Sans</vt:lpstr>
      <vt:lpstr>View</vt:lpstr>
      <vt:lpstr>Однорідні Координати </vt:lpstr>
      <vt:lpstr>Однорідні Координати – Перспектива</vt:lpstr>
      <vt:lpstr>Однорідні Координати – Перспектива</vt:lpstr>
      <vt:lpstr>Однорідні Координати – Перспектива</vt:lpstr>
      <vt:lpstr>Однорідні Координати – Перспектива</vt:lpstr>
      <vt:lpstr>Однорідні Координати – Перспектива </vt:lpstr>
      <vt:lpstr>Однорідні Координати – Перспектива</vt:lpstr>
      <vt:lpstr>Перспективна Матриця</vt:lpstr>
      <vt:lpstr>Перспективна Матриця</vt:lpstr>
      <vt:lpstr>Перспективна Матриця </vt:lpstr>
      <vt:lpstr>Перспективна Матриця </vt:lpstr>
      <vt:lpstr>Перспективна Матриця</vt:lpstr>
      <vt:lpstr>Перспективна Матриця</vt:lpstr>
      <vt:lpstr>Перспективна Матриця</vt:lpstr>
      <vt:lpstr>Перспективна Матриця</vt:lpstr>
      <vt:lpstr>Перспективна Матриця</vt:lpstr>
      <vt:lpstr>Інтерполювання Z-Координата</vt:lpstr>
      <vt:lpstr>Матриця Перспективи</vt:lpstr>
      <vt:lpstr>Простір Перспективи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Матриції Трансформовання</dc:title>
  <dc:creator>Szlachtycz, Ihor</dc:creator>
  <cp:lastModifiedBy>Michael Smith</cp:lastModifiedBy>
  <cp:revision>37</cp:revision>
  <dcterms:created xsi:type="dcterms:W3CDTF">2022-06-14T01:14:25Z</dcterms:created>
  <dcterms:modified xsi:type="dcterms:W3CDTF">2023-03-28T01:32:41Z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2022-06-14T01:14:32Z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5fd615f6-c12c-4c0c-9595-ddaa1006e57e</vt:lpwstr>
  </property>
  <property fmtid="{D5CDD505-2E9C-101B-9397-08002B2CF9AE}" pid="10" name="MSIP_Label_64e4cbe8-b4f6-45dc-bcba-6123dfd2d8bf_ContentBits">
    <vt:lpwstr>0</vt:lpwstr>
  </property>
</Properties>
</file>